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ink/ink1.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omments/comment2.xml" ContentType="application/vnd.openxmlformats-officedocument.presentationml.comments+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ink/ink2.xml" ContentType="application/inkml+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ink/ink3.xml" ContentType="application/inkml+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0"/>
  </p:notesMasterIdLst>
  <p:handoutMasterIdLst>
    <p:handoutMasterId r:id="rId101"/>
  </p:handoutMasterIdLst>
  <p:sldIdLst>
    <p:sldId id="364" r:id="rId2"/>
    <p:sldId id="387" r:id="rId3"/>
    <p:sldId id="471" r:id="rId4"/>
    <p:sldId id="265" r:id="rId5"/>
    <p:sldId id="348" r:id="rId6"/>
    <p:sldId id="388" r:id="rId7"/>
    <p:sldId id="366" r:id="rId8"/>
    <p:sldId id="368" r:id="rId9"/>
    <p:sldId id="470"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72" r:id="rId27"/>
    <p:sldId id="407" r:id="rId28"/>
    <p:sldId id="473" r:id="rId29"/>
    <p:sldId id="390" r:id="rId30"/>
    <p:sldId id="391" r:id="rId31"/>
    <p:sldId id="400" r:id="rId32"/>
    <p:sldId id="392" r:id="rId33"/>
    <p:sldId id="393" r:id="rId34"/>
    <p:sldId id="395" r:id="rId35"/>
    <p:sldId id="396" r:id="rId36"/>
    <p:sldId id="398" r:id="rId37"/>
    <p:sldId id="397" r:id="rId38"/>
    <p:sldId id="399" r:id="rId39"/>
    <p:sldId id="403" r:id="rId40"/>
    <p:sldId id="408" r:id="rId41"/>
    <p:sldId id="409" r:id="rId42"/>
    <p:sldId id="410" r:id="rId43"/>
    <p:sldId id="411" r:id="rId44"/>
    <p:sldId id="474" r:id="rId45"/>
    <p:sldId id="423" r:id="rId46"/>
    <p:sldId id="426" r:id="rId47"/>
    <p:sldId id="425" r:id="rId48"/>
    <p:sldId id="432" r:id="rId49"/>
    <p:sldId id="437" r:id="rId50"/>
    <p:sldId id="433" r:id="rId51"/>
    <p:sldId id="434" r:id="rId52"/>
    <p:sldId id="435" r:id="rId53"/>
    <p:sldId id="436" r:id="rId54"/>
    <p:sldId id="429" r:id="rId55"/>
    <p:sldId id="440" r:id="rId56"/>
    <p:sldId id="441" r:id="rId57"/>
    <p:sldId id="444" r:id="rId58"/>
    <p:sldId id="430" r:id="rId59"/>
    <p:sldId id="463" r:id="rId60"/>
    <p:sldId id="416" r:id="rId61"/>
    <p:sldId id="469" r:id="rId62"/>
    <p:sldId id="480" r:id="rId63"/>
    <p:sldId id="475" r:id="rId64"/>
    <p:sldId id="453" r:id="rId65"/>
    <p:sldId id="455" r:id="rId66"/>
    <p:sldId id="456" r:id="rId67"/>
    <p:sldId id="478" r:id="rId68"/>
    <p:sldId id="479" r:id="rId69"/>
    <p:sldId id="460" r:id="rId70"/>
    <p:sldId id="462" r:id="rId71"/>
    <p:sldId id="461" r:id="rId72"/>
    <p:sldId id="481" r:id="rId73"/>
    <p:sldId id="483" r:id="rId74"/>
    <p:sldId id="482" r:id="rId75"/>
    <p:sldId id="484" r:id="rId76"/>
    <p:sldId id="485" r:id="rId77"/>
    <p:sldId id="486" r:id="rId78"/>
    <p:sldId id="487" r:id="rId79"/>
    <p:sldId id="488" r:id="rId80"/>
    <p:sldId id="489" r:id="rId81"/>
    <p:sldId id="490" r:id="rId82"/>
    <p:sldId id="491" r:id="rId83"/>
    <p:sldId id="492" r:id="rId84"/>
    <p:sldId id="493" r:id="rId85"/>
    <p:sldId id="494" r:id="rId86"/>
    <p:sldId id="499" r:id="rId87"/>
    <p:sldId id="500" r:id="rId88"/>
    <p:sldId id="498" r:id="rId89"/>
    <p:sldId id="495" r:id="rId90"/>
    <p:sldId id="496" r:id="rId91"/>
    <p:sldId id="497" r:id="rId92"/>
    <p:sldId id="476" r:id="rId93"/>
    <p:sldId id="401" r:id="rId94"/>
    <p:sldId id="477" r:id="rId95"/>
    <p:sldId id="365" r:id="rId96"/>
    <p:sldId id="427" r:id="rId97"/>
    <p:sldId id="389" r:id="rId98"/>
    <p:sldId id="324" r:id="rId99"/>
  </p:sldIdLst>
  <p:sldSz cx="12192000" cy="6858000"/>
  <p:notesSz cx="6858000" cy="9144000"/>
  <p:custDataLst>
    <p:tags r:id="rId10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71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7"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6F7F9"/>
    <a:srgbClr val="9966FF"/>
    <a:srgbClr val="66CCFF"/>
    <a:srgbClr val="00FFFF"/>
    <a:srgbClr val="FF99FF"/>
    <a:srgbClr val="FFFF99"/>
    <a:srgbClr val="4F80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73159" autoAdjust="0"/>
  </p:normalViewPr>
  <p:slideViewPr>
    <p:cSldViewPr snapToGrid="0">
      <p:cViewPr varScale="1">
        <p:scale>
          <a:sx n="60" d="100"/>
          <a:sy n="60" d="100"/>
        </p:scale>
        <p:origin x="1315" y="34"/>
      </p:cViewPr>
      <p:guideLst>
        <p:guide orient="horz" pos="2568"/>
        <p:guide pos="7197"/>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tableStyles" Target="tableStyles.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tags" Target="tags/tag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notesMaster" Target="notesMasters/notesMaster1.xml"/><Relationship Id="rId105"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30</c:v>
                </c:pt>
                <c:pt idx="1">
                  <c:v>50</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70</c:v>
                </c:pt>
                <c:pt idx="1">
                  <c:v>50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4-12-10T23:25:57.045" idx="2">
    <p:pos x="12066" y="63"/>
    <p:text/>
    <p:extLst>
      <p:ext uri="{C676402C-5697-4E1C-873F-D02D1690AC5C}">
        <p15:threadingInfo xmlns:p15="http://schemas.microsoft.com/office/powerpoint/2012/main" timeZoneBias="-480"/>
      </p:ext>
    </p:extLst>
  </p:cm>
</p:cmLst>
</file>

<file path=ppt/drawings/_rels/vmlDrawing1.v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image" Target="../media/image2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2025/1/22</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2.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5-01-15T03:03:00.745"/>
    </inkml:context>
    <inkml:brush xml:id="br0">
      <inkml:brushProperty name="width" value="0.05292" units="cm"/>
      <inkml:brushProperty name="height" value="0.05292" units="cm"/>
      <inkml:brushProperty name="color" value="#FF0000"/>
    </inkml:brush>
  </inkml:definitions>
  <inkml:trace contextRef="#ctx0" brushRef="#br0">15068 5003 0,'0'28'47,"0"28"-47,0 57 15,0 57 1,-57 0-1,57-29 1,0-85 0,0-27-1,0-58 17,28-84-17,57 29 1,-57-1-1,-28 56 1</inkml:trace>
  <inkml:trace contextRef="#ctx0" brushRef="#br0" timeOffset="600.898">15181 5087 0,'0'29'62,"28"-29"-62,0 0 16,-28 28 31,0 0-47,28-28 0,-28 28 16,29 1-1,-29-1 1,-57 28 15,29-27-31,28 27 16,-57 1-1,57-29 1,-56 29 0,-1 56-1,29-85 1,28 0 46,28-56-15,1 28-47,-1-28 0,0-1 16,0 29-16,85-141 15</inkml:trace>
  <inkml:trace contextRef="#ctx0" brushRef="#br0" timeOffset="2607.631">15718 3957 0,'28'0'32,"0"0"-17,1 0-15,27 0 16,29 0-1,-29 0 1,-27 0 31,-1 0-47,29 0 16,-29 0-1,-28-29 16,0 58 1,28-29-17,0 0 126,1 0-125,-29 28-16,56-28 15,-56 28 63,0 1-62,0-1 0,-28-28-1,0 0-15,28 28 16,0 0-1,-29-28-15,1 0 32,28 57-17,0-29 1,-56 29 0,27 27-1,29-140 126,0 28-141,0-1 0,-56-27 15,56 28-15,0-1 16,0-27 0,0-29-1,-29 0 1,1 57 0,28 56 249,-28 227-265,28-227 0,0-56 125,28 28-109,-28-29-16,0 1 15</inkml:trace>
</inkml:ink>
</file>

<file path=ppt/ink/ink3.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5-01-15T03:24:25.882"/>
    </inkml:context>
    <inkml:brush xml:id="br0">
      <inkml:brushProperty name="width" value="0.05292" units="cm"/>
      <inkml:brushProperty name="height" value="0.05292" units="cm"/>
      <inkml:brushProperty name="color" value="#FF0000"/>
    </inkml:brush>
  </inkml:definitions>
  <inkml:trace contextRef="#ctx0" brushRef="#br0">4269 16563 0,'-198'0'47,"170"0"-47,-57 28 0,-85-28 15,0 0 1,57 0 0,-84-28-1,27-29 17,85 29-17,57-1 1,-142-112-1,142 141-15,-170-169 16,28 84 0,29 0-1,85 28 1,-1-56 0,-113-84-1,57 55 1,113 57-1,-28 29 1,28 28 0,0-114 15,0 1-15,0-57-1,85 0 1,0 29-1,-57 56 1,57-29 0,28 1-1,85 28 1,-57 28 0,-141 57-16,85 0 15,-29-29 1,86 29-1,112-29 1,-28 29 0,-113-28-1,57-29 17,0 56-17,84 1 1,-84 28-1,-114 0 1,1 0 0,141 28-1,141 1 1,-28 27 0,-226-56-1,-29 57 1,142 112-1,198 29 1,28 28 0,-396-226-1,85 113 1,-85-84 0,57 112-1,85 57 1,-114-198-16,142 169 15,-141-112 1,-57-29 15,0 57-15,0 28 0,0-85-16,-57 114 15,1 56 1,-86 28-1,86-85 1,-1-56 0,-84-57 15,28 0-15,-57 85-1,86-28 1,-114-28-1,-29-57 1,86 28 0,56 0-1,57-28 1,0 0 0,-114 0-1,29 0 1,85 0-1,0 0 1,-29 0 15,1 0-15,56-28 46,0 0-46</inkml:trace>
  <inkml:trace contextRef="#ctx0" brushRef="#br0" timeOffset="1784.523">3873 18004 0,'0'0'0,"-28"0"0,-29 0 16,-113 0 0,1 0-1,84 0 1,57 0-1,-85-28 17,-57-1-17,29 29 1,84-28 0,1-113 15,56 113-16,-29-1 1,29-27 0,0-1-1,0-27 1,0-1 0,0 56-1,29-27 1,27-1-1,-28-27 17,1 55-17,-1 29 1,57-28 0,28 28-1,-28-28 1,-85-29-1,85 29 1,28 28 0,56 0-1,-141 0 1,29-85 0,0 57-1,84 0 1,-56 28-1,0-85 17,-29 85-17,1-28 1,27-1 0,58 29-1,-57 0 1,-29 0-1,-28 0 17,29 0-17,-1 0 1,-27 0 15,-1 0-15,0 0-1,29 0-15,-29 0 47,0 0-31,85 0 0,85 0-1,-198 29 48,29-1-63,-1 0 15,-28 29-15,56 27 16,-56-55 0,0 27-1,0-27-15,-28 84 16,-57 0-1,-28 28 17,28-28-17,1-85 1,-143 29 0,114-29-1,0 0 1,-28 1-1,-57-29 1,57 56 0,112-28-1,1-28 1,0 0 218,0 0-218</inkml:trace>
  <inkml:trace contextRef="#ctx0" brushRef="#br0" timeOffset="10405.417">14276 1696 0,'0'0'0,"0"28"0,0 0 0,0 0 0,0 142 0,-57 367 15,29-509 1,-141 538 0,-114 112-1,28 170 1,1 141 0,141-452-1,85-367 1,-29-170-1,85 0 1,-28-255 0,-28-112-1,28 112 1</inkml:trace>
  <inkml:trace contextRef="#ctx0" brushRef="#br0" timeOffset="11138.624">14219 2063 0,'29'0'0,"-58"0"0,227-28 16,85 28 0,28-113-1,-254 84-15,112-140 16,1-57 0,-1 84-1,-56 114 1,-56 28 15,56 85-15,85 56-1,-85-56 1,-56 28 0,-57 142-1,0 112 1,0 283-1,0 57 1,0-199 0,-57-140-1,1 169 1,27-141 0,-27-227-1,-1-112 1,29-57-1,-57 0 1,-56-85 0,-29 85-1,-113 0 1,-112 56 0,112 86-1,226-142-15,-27 85 16,84-114 15,0-112-15,0 113-16</inkml:trace>
  <inkml:trace contextRef="#ctx0" brushRef="#br0" timeOffset="11656.663">16566 3787 0,'0'0'0,"28"0"47,0 0-32,1 0-15,169 0 16,112-28 0,143 28-1,-453-28-15,85-1 16,-29-27 0,-28 56-1,-28-28 1,-28 28 31</inkml:trace>
  <inkml:trace contextRef="#ctx0" brushRef="#br0" timeOffset="12090.464">17697 3448 0,'28'28'0,"0"-28"0,29 0 16,56 29-1,-142-29 17,29 28-32,-28 28 15,28 142 1,-141-57 0,0-56-1,112-85 1,-84 85-1,28-28 1,85-1 0,0-28-1,29-28 48,-1-28-63,57 0 15</inkml:trace>
  <inkml:trace contextRef="#ctx0" brushRef="#br0" timeOffset="14042.462">18856 2007 0,'0'28'15,"0"0"-15,0 85 0,0 226 16,-29 142-1,-55-1 1,55-423-16,1 423 16,28 57-1,0-84 1,-85-227 15,29-142-15,56-112 15,28-57-15,-28 57-16,0-113 15,0-114 1,0 142-16</inkml:trace>
  <inkml:trace contextRef="#ctx0" brushRef="#br0" timeOffset="14909.197">19082 1922 0,'28'0'0,"-56"0"0,169 0 16,142 28-1,-57-28 1,-85-113 0,-112 85-16,55-114 15,143 86 1,-30-1-1,-83 29 1,-30 28 0,-27 57 15,84 56 0,-112-113-31,55 84 16,-27 1-1,-57 85 1,0 169 0,0 113-1,28 29 1,0 56 0,-56-255-1,-57 29 1,29-85-1,28 57 1,-57 28 0,0-142-1,28-55 1,-27-58 15,27-28-15,57 29-1,-57-1 1,-27-27 0,-86-29-1,-282-57 1,84-56 0,283 113-1,29 0 1,-1 0-1,29 0 1,0 0 0,0 0-1</inkml:trace>
  <inkml:trace contextRef="#ctx0" brushRef="#br0" timeOffset="52223.301">9866 13991 0,'0'28'110,"0"0"-110,0 29 0,0-29 0,0 198 15,-28 28 1,-1 1-1,1-57 1,28-1 15,0 30-15,0-114 0,-28-29-1,0 86 1,28-114-16,0 114 15,0 113 1,-29-114 0,1-27-1,0 27 1,28 57 0,0-56-1,0-85 1,0-57-1,0 0 32,0 0-31,0 1 0,0-1-1,0 0 16,0 1-15,0-1 62,0 0-78,0 0 0,28-28 16,0 29 78,-28-1-79,29-28-15</inkml:trace>
  <inkml:trace contextRef="#ctx0" brushRef="#br0" timeOffset="52730.757">9555 16958 0,'28'0'16,"1"0"15,-1 0-16,0 57 1,-28-29-16,57 29 16,-29 56-1,0-57 1,0-56 0,-28-28 15,0 0-31,0-57 31,57 28-15,-29 29-1,-28 0 1,29 28 0,-1-57-1,28 1 1,29-29-1,-28 57 1</inkml:trace>
  <inkml:trace contextRef="#ctx0" brushRef="#br0" timeOffset="67887.757">21230 13482 0,'0'28'140,"0"0"-140,0 1 16,29-1-16,-29 57 16,28-57-1,-28 0 1,0 57-1,0 0 1,0-57 0,0 0-1,0 29 1,0-1 0,0 29-1,0 28 1,0 0-1,0-28 1,0 28 0,0 28-1,0 1 1,0-29 0,0 0-1,0 0 1,0 0-1,0 0 1,0-56 15,0-29-15,0 0 15,0 0-31,0-28 0,0 57 31,0-1 1,0-27-32,0-1 47,0 0-47,0 0 15</inkml:trace>
  <inkml:trace contextRef="#ctx0" brushRef="#br0" timeOffset="69384.35">21004 15489 0,'0'28'63,"0"0"-63,0 0 16,28 57-16,1 28 15,-1 0 1,-28-56-1,85 28 1,-85-29 15,0-28 1,28-28-17,0 0 1,1 0-1,-29-28 17,0 0-32,0 0 0,0-86 15,56-55 1,29-1 0,-29 86-1,1 27 1,0 0-1,-29 29 17,28 0-17,-56 0 126</inkml:trace>
</inkml:ink>
</file>

<file path=ppt/media/image1.png>
</file>

<file path=ppt/media/image10.png>
</file>

<file path=ppt/media/image100.png>
</file>

<file path=ppt/media/image101.png>
</file>

<file path=ppt/media/image102.png>
</file>

<file path=ppt/media/image104.png>
</file>

<file path=ppt/media/image105.png>
</file>

<file path=ppt/media/image106.png>
</file>

<file path=ppt/media/image107.png>
</file>

<file path=ppt/media/image108.png>
</file>

<file path=ppt/media/image109.png>
</file>

<file path=ppt/media/image11.png>
</file>

<file path=ppt/media/image11.svg>
</file>

<file path=ppt/media/image110.png>
</file>

<file path=ppt/media/image111.png>
</file>

<file path=ppt/media/image112.png>
</file>

<file path=ppt/media/image113.jpeg>
</file>

<file path=ppt/media/image114.png>
</file>

<file path=ppt/media/image115.png>
</file>

<file path=ppt/media/image116.jpeg>
</file>

<file path=ppt/media/image117.png>
</file>

<file path=ppt/media/image118.png>
</file>

<file path=ppt/media/image119.png>
</file>

<file path=ppt/media/image12.png>
</file>

<file path=ppt/media/image120.png>
</file>

<file path=ppt/media/image121.png>
</file>

<file path=ppt/media/image122.png>
</file>

<file path=ppt/media/image123.jpg>
</file>

<file path=ppt/media/image123.png>
</file>

<file path=ppt/media/image124.jpg>
</file>

<file path=ppt/media/image125.jpg>
</file>

<file path=ppt/media/image126.jpg>
</file>

<file path=ppt/media/image127.png>
</file>

<file path=ppt/media/image128.png>
</file>

<file path=ppt/media/image129.png>
</file>

<file path=ppt/media/image13.png>
</file>

<file path=ppt/media/image130.png>
</file>

<file path=ppt/media/image130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jpg>
</file>

<file path=ppt/media/image147.jpeg>
</file>

<file path=ppt/media/image148.png>
</file>

<file path=ppt/media/image149.jpg>
</file>

<file path=ppt/media/image15.png>
</file>

<file path=ppt/media/image150.jpeg>
</file>

<file path=ppt/media/image151.png>
</file>

<file path=ppt/media/image152.jpg>
</file>

<file path=ppt/media/image153.jpeg>
</file>

<file path=ppt/media/image154.png>
</file>

<file path=ppt/media/image155.jpg>
</file>

<file path=ppt/media/image156.png>
</file>

<file path=ppt/media/image157.png>
</file>

<file path=ppt/media/image158.png>
</file>

<file path=ppt/media/image159.jpeg>
</file>

<file path=ppt/media/image16.png>
</file>

<file path=ppt/media/image160.png>
</file>

<file path=ppt/media/image1600.png>
</file>

<file path=ppt/media/image161.jpeg>
</file>

<file path=ppt/media/image162.png>
</file>

<file path=ppt/media/image163.png>
</file>

<file path=ppt/media/image164.png>
</file>

<file path=ppt/media/image165.png>
</file>

<file path=ppt/media/image166.png>
</file>

<file path=ppt/media/image167.png>
</file>

<file path=ppt/media/image168.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9F904-FC9F-8EA6-482D-7BF35C082F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B97822D-C551-D5DC-374F-B7E02930034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D175E7-EB66-AF7F-46CC-850FE85A497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A5C821D-7E64-6C95-F7C3-814E03FE6F1F}"/>
              </a:ext>
            </a:extLst>
          </p:cNvPr>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1118890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7187E-C1B5-1ACA-B5BE-D816EFFB52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375CCB-63F7-EE05-45B8-F5333DC2C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179424-342E-3D24-68CD-6803CF91833C}"/>
              </a:ext>
            </a:extLst>
          </p:cNvPr>
          <p:cNvSpPr>
            <a:spLocks noGrp="1"/>
          </p:cNvSpPr>
          <p:nvPr>
            <p:ph type="body" idx="1"/>
          </p:nvPr>
        </p:nvSpPr>
        <p:spPr/>
        <p:txBody>
          <a:bodyPr/>
          <a:lstStyle/>
          <a:p>
            <a:r>
              <a:rPr lang="zh-TW" altLang="en-US" dirty="0"/>
              <a:t>我這邊要介紹是</a:t>
            </a:r>
            <a:r>
              <a:rPr lang="en-US" altLang="zh-TW" dirty="0"/>
              <a:t>NTT</a:t>
            </a:r>
            <a:br>
              <a:rPr lang="en-US" altLang="zh-TW" dirty="0"/>
            </a:br>
            <a:br>
              <a:rPr lang="en-US" altLang="zh-TW" dirty="0"/>
            </a:br>
            <a:r>
              <a:rPr lang="zh-TW" altLang="en-US" dirty="0"/>
              <a:t>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DA698D7-899D-CE82-4B68-1D9AF227F08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375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76C54-2F8A-FE09-2A3B-BD8FCFABB2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8CF87-5D90-07D6-E5B5-FF50F36050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05BDAC-E96D-3F9B-743F-842C36F765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E617167-8629-F67A-E475-0D99F48E43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02221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C2BA4-AFB8-ADBF-0741-21D8D92E31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5AA27B-C8D5-C802-55FD-D9209D981D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E5FCDA-46C8-5CDE-8A05-E10AC0C853F4}"/>
              </a:ext>
            </a:extLst>
          </p:cNvPr>
          <p:cNvSpPr>
            <a:spLocks noGrp="1"/>
          </p:cNvSpPr>
          <p:nvPr>
            <p:ph type="body" idx="1"/>
          </p:nvPr>
        </p:nvSpPr>
        <p:spPr/>
        <p:txBody>
          <a:bodyPr/>
          <a:lstStyle/>
          <a:p>
            <a:r>
              <a:rPr lang="zh-TW" altLang="en-US" b="1" dirty="0"/>
              <a:t>背景說明</a:t>
            </a:r>
            <a:r>
              <a:rPr lang="zh-TW" altLang="en-US" dirty="0"/>
              <a:t>：</a:t>
            </a:r>
            <a:br>
              <a:rPr lang="zh-TW" altLang="en-US" dirty="0"/>
            </a:br>
            <a:r>
              <a:rPr lang="zh-TW" altLang="en-US" dirty="0"/>
              <a:t>考慮整數模數 </a:t>
            </a:r>
            <a:r>
              <a:rPr lang="en-US" altLang="zh-TW" dirty="0"/>
              <a:t>q</a:t>
            </a:r>
            <a:r>
              <a:rPr lang="zh-TW" altLang="en-US" dirty="0"/>
              <a:t>的環 </a:t>
            </a:r>
            <a:r>
              <a:rPr lang="en-US" altLang="zh-TW" dirty="0" err="1"/>
              <a:t>Zq</a:t>
            </a:r>
            <a:r>
              <a:rPr lang="zh-TW" altLang="en-US" dirty="0"/>
              <a:t>其中 </a:t>
            </a:r>
            <a:r>
              <a:rPr lang="en-US" altLang="zh-TW" dirty="0"/>
              <a:t>n−1</a:t>
            </a:r>
            <a:r>
              <a:rPr lang="zh-TW" altLang="en-US" dirty="0"/>
              <a:t>是多項式 </a:t>
            </a:r>
            <a:r>
              <a:rPr lang="en-US" altLang="zh-TW" dirty="0"/>
              <a:t>G(x) </a:t>
            </a:r>
            <a:r>
              <a:rPr lang="zh-TW" altLang="en-US" dirty="0"/>
              <a:t>和 </a:t>
            </a:r>
            <a:r>
              <a:rPr lang="en-US" altLang="zh-TW" dirty="0"/>
              <a:t>H(x) </a:t>
            </a:r>
            <a:r>
              <a:rPr lang="zh-TW" altLang="en-US" dirty="0"/>
              <a:t>次數。該環具有乘法單位元</a:t>
            </a:r>
          </a:p>
          <a:p>
            <a:r>
              <a:rPr lang="zh-TW" altLang="en-US" b="1" dirty="0"/>
              <a:t>定義</a:t>
            </a:r>
            <a:r>
              <a:rPr lang="en-US" altLang="zh-TW" b="1" dirty="0"/>
              <a:t>1</a:t>
            </a:r>
            <a:r>
              <a:rPr lang="zh-TW" altLang="en-US" dirty="0"/>
              <a:t>：</a:t>
            </a:r>
            <a:br>
              <a:rPr lang="zh-TW" altLang="en-US" dirty="0"/>
            </a:br>
            <a:r>
              <a:rPr lang="zh-TW" altLang="en-US" dirty="0"/>
              <a:t>如果數 </a:t>
            </a:r>
            <a:r>
              <a:rPr lang="el-GR" altLang="zh-TW" dirty="0"/>
              <a:t>ω</a:t>
            </a:r>
            <a:r>
              <a:rPr lang="zh-TW" altLang="en-US" dirty="0"/>
              <a:t>滿足以下兩個條件，我們稱 </a:t>
            </a:r>
            <a:r>
              <a:rPr lang="el-GR" altLang="zh-TW" dirty="0"/>
              <a:t>ω</a:t>
            </a:r>
            <a:r>
              <a:rPr lang="zh-TW" altLang="en-US" dirty="0"/>
              <a:t>是 </a:t>
            </a:r>
            <a:r>
              <a:rPr lang="en-US" altLang="zh-TW" dirty="0" err="1"/>
              <a:t>Zq</a:t>
            </a:r>
            <a:r>
              <a:rPr lang="zh-TW" altLang="en-US" dirty="0"/>
              <a:t>中的 </a:t>
            </a:r>
            <a:r>
              <a:rPr lang="zh-TW" altLang="en-US" b="1" dirty="0"/>
              <a:t>原始 </a:t>
            </a:r>
            <a:r>
              <a:rPr lang="en-US" altLang="zh-TW" b="1" dirty="0"/>
              <a:t>n</a:t>
            </a:r>
            <a:r>
              <a:rPr lang="zh-TW" altLang="en-US" b="1" dirty="0"/>
              <a:t>次單位根</a:t>
            </a:r>
            <a:r>
              <a:rPr lang="zh-TW" altLang="en-US" dirty="0"/>
              <a:t>：</a:t>
            </a:r>
          </a:p>
          <a:p>
            <a:pPr>
              <a:buFont typeface="+mj-lt"/>
              <a:buAutoNum type="arabicPeriod"/>
            </a:pPr>
            <a:r>
              <a:rPr lang="el-GR" altLang="zh-TW" dirty="0"/>
              <a:t>ω</a:t>
            </a:r>
            <a:r>
              <a:rPr lang="en-US" altLang="zh-TW" dirty="0"/>
              <a:t>^n≡1mod  q</a:t>
            </a:r>
            <a:r>
              <a:rPr lang="zh-TW" altLang="en-US" dirty="0"/>
              <a:t>：表示 </a:t>
            </a:r>
            <a:r>
              <a:rPr lang="el-GR" altLang="zh-TW" dirty="0"/>
              <a:t>ω</a:t>
            </a:r>
            <a:r>
              <a:rPr lang="zh-TW" altLang="en-US" dirty="0"/>
              <a:t>的 </a:t>
            </a:r>
            <a:r>
              <a:rPr lang="en-US" altLang="zh-TW" dirty="0"/>
              <a:t>n</a:t>
            </a:r>
            <a:r>
              <a:rPr lang="zh-TW" altLang="en-US" dirty="0"/>
              <a:t>次方模 </a:t>
            </a:r>
            <a:r>
              <a:rPr lang="en-US" altLang="zh-TW" dirty="0"/>
              <a:t>q</a:t>
            </a:r>
            <a:r>
              <a:rPr lang="zh-TW" altLang="en-US" dirty="0"/>
              <a:t>等於 </a:t>
            </a:r>
            <a:r>
              <a:rPr lang="en-US" altLang="zh-TW" dirty="0"/>
              <a:t>1</a:t>
            </a:r>
            <a:r>
              <a:rPr lang="zh-TW" altLang="en-US" dirty="0"/>
              <a:t>（滿足 </a:t>
            </a:r>
            <a:r>
              <a:rPr lang="en-US" altLang="zh-TW" dirty="0"/>
              <a:t>n</a:t>
            </a:r>
            <a:r>
              <a:rPr lang="zh-TW" altLang="en-US" dirty="0"/>
              <a:t>次單位根的基本條件）。</a:t>
            </a:r>
          </a:p>
          <a:p>
            <a:pPr>
              <a:buFont typeface="+mj-lt"/>
              <a:buAutoNum type="arabicPeriod"/>
            </a:pPr>
            <a:r>
              <a:rPr lang="el-GR" altLang="zh-TW" dirty="0"/>
              <a:t>ω</a:t>
            </a:r>
            <a:r>
              <a:rPr lang="en-US" altLang="zh-TW" dirty="0"/>
              <a:t>^k≢1mod  q : </a:t>
            </a:r>
            <a:r>
              <a:rPr lang="zh-TW" altLang="en-US" dirty="0"/>
              <a:t>對於 </a:t>
            </a:r>
            <a:r>
              <a:rPr lang="en-US" altLang="zh-TW" dirty="0"/>
              <a:t>k&lt;n</a:t>
            </a:r>
            <a:r>
              <a:rPr lang="zh-TW" altLang="en-US" dirty="0"/>
              <a:t>：表示 </a:t>
            </a:r>
            <a:r>
              <a:rPr lang="el-GR" altLang="zh-TW" dirty="0"/>
              <a:t>ω</a:t>
            </a:r>
            <a:r>
              <a:rPr lang="zh-TW" altLang="en-US" dirty="0"/>
              <a:t>不會在更小的次數 </a:t>
            </a:r>
            <a:r>
              <a:rPr lang="en-US" altLang="zh-TW" dirty="0"/>
              <a:t>k </a:t>
            </a:r>
            <a:r>
              <a:rPr lang="zh-TW" altLang="en-US" dirty="0"/>
              <a:t>時重複出現單位根。</a:t>
            </a:r>
            <a:endParaRPr lang="en-US" altLang="zh-TW" dirty="0"/>
          </a:p>
          <a:p>
            <a:pPr>
              <a:buFont typeface="+mj-lt"/>
              <a:buAutoNum type="arabicPeriod"/>
            </a:pPr>
            <a:endParaRPr lang="en-US" altLang="zh-TW" dirty="0"/>
          </a:p>
          <a:p>
            <a:r>
              <a:rPr lang="zh-TW" altLang="en-US" b="1" dirty="0"/>
              <a:t>定義</a:t>
            </a:r>
            <a:r>
              <a:rPr lang="en-US" altLang="zh-TW" b="1" dirty="0"/>
              <a:t>2</a:t>
            </a:r>
            <a:r>
              <a:rPr lang="zh-TW" altLang="en-US" dirty="0"/>
              <a:t>：</a:t>
            </a:r>
            <a:br>
              <a:rPr lang="zh-TW" altLang="en-US" dirty="0"/>
            </a:br>
            <a:r>
              <a:rPr lang="zh-TW" altLang="en-US" dirty="0"/>
              <a:t>如果數 </a:t>
            </a:r>
            <a:r>
              <a:rPr lang="el-GR" altLang="zh-TW" dirty="0"/>
              <a:t>ψ</a:t>
            </a:r>
            <a:r>
              <a:rPr lang="en-US" altLang="zh-TW" dirty="0"/>
              <a:t>(psi)</a:t>
            </a:r>
            <a:r>
              <a:rPr lang="el-GR" altLang="zh-TW" dirty="0"/>
              <a:t> </a:t>
            </a:r>
            <a:r>
              <a:rPr lang="zh-TW" altLang="en-US" dirty="0"/>
              <a:t>滿足以下條件，我們稱 </a:t>
            </a:r>
            <a:r>
              <a:rPr lang="el-GR" altLang="zh-TW" dirty="0"/>
              <a:t>ψ</a:t>
            </a:r>
            <a:r>
              <a:rPr lang="zh-TW" altLang="en-US" dirty="0"/>
              <a:t>是 </a:t>
            </a:r>
            <a:r>
              <a:rPr lang="en-US" altLang="zh-TW" dirty="0" err="1"/>
              <a:t>Zq</a:t>
            </a:r>
            <a:r>
              <a:rPr lang="zh-TW" altLang="en-US" dirty="0"/>
              <a:t>中的 </a:t>
            </a:r>
            <a:r>
              <a:rPr lang="zh-TW" altLang="en-US" b="1" dirty="0"/>
              <a:t>原始 </a:t>
            </a:r>
            <a:r>
              <a:rPr lang="en-US" altLang="zh-TW" b="1" dirty="0"/>
              <a:t>2n</a:t>
            </a:r>
            <a:r>
              <a:rPr lang="zh-TW" altLang="en-US" b="1" dirty="0"/>
              <a:t>次單位根</a:t>
            </a:r>
            <a:r>
              <a:rPr lang="zh-TW" altLang="en-US" dirty="0"/>
              <a:t>：</a:t>
            </a:r>
          </a:p>
          <a:p>
            <a:pPr>
              <a:buFont typeface="+mj-lt"/>
              <a:buAutoNum type="arabicPeriod"/>
            </a:pPr>
            <a:r>
              <a:rPr lang="el-GR" altLang="zh-TW" dirty="0"/>
              <a:t>Ψ</a:t>
            </a:r>
            <a:r>
              <a:rPr lang="en-US" altLang="zh-TW" dirty="0"/>
              <a:t>^</a:t>
            </a:r>
            <a:r>
              <a:rPr lang="el-GR" altLang="zh-TW" dirty="0"/>
              <a:t>2≡ω</a:t>
            </a:r>
            <a:r>
              <a:rPr lang="en-US" altLang="zh-TW" dirty="0"/>
              <a:t> mod q</a:t>
            </a:r>
            <a:r>
              <a:rPr lang="zh-TW" altLang="en-US" dirty="0"/>
              <a:t>：表示 </a:t>
            </a:r>
            <a:r>
              <a:rPr lang="el-GR" altLang="zh-TW" dirty="0"/>
              <a:t>ψ</a:t>
            </a:r>
            <a:r>
              <a:rPr lang="zh-TW" altLang="en-US" dirty="0"/>
              <a:t>的平方是原始 </a:t>
            </a:r>
            <a:r>
              <a:rPr lang="en-US" altLang="zh-TW" dirty="0"/>
              <a:t>n </a:t>
            </a:r>
            <a:r>
              <a:rPr lang="zh-TW" altLang="en-US" dirty="0"/>
              <a:t>次單位根 </a:t>
            </a:r>
            <a:r>
              <a:rPr lang="el-GR" altLang="zh-TW" dirty="0"/>
              <a:t>ω\</a:t>
            </a:r>
            <a:r>
              <a:rPr lang="en-US" altLang="zh-TW" dirty="0"/>
              <a:t>omega</a:t>
            </a:r>
            <a:r>
              <a:rPr lang="el-GR" altLang="zh-TW" dirty="0"/>
              <a:t>ω</a:t>
            </a:r>
            <a:r>
              <a:rPr lang="zh-TW" altLang="el-GR" dirty="0"/>
              <a:t>。</a:t>
            </a:r>
          </a:p>
          <a:p>
            <a:pPr>
              <a:buFont typeface="+mj-lt"/>
              <a:buAutoNum type="arabicPeriod"/>
            </a:pPr>
            <a:r>
              <a:rPr lang="el-GR" altLang="zh-TW" dirty="0"/>
              <a:t>Ψ</a:t>
            </a:r>
            <a:r>
              <a:rPr lang="en-US" altLang="zh-TW" dirty="0"/>
              <a:t>^n≡−1mod q</a:t>
            </a:r>
            <a:r>
              <a:rPr lang="zh-TW" altLang="en-US" dirty="0"/>
              <a:t>：表示 </a:t>
            </a:r>
            <a:r>
              <a:rPr lang="el-GR" altLang="zh-TW" dirty="0"/>
              <a:t>ψ</a:t>
            </a:r>
            <a:r>
              <a:rPr lang="zh-TW" altLang="en-US" dirty="0"/>
              <a:t>的 </a:t>
            </a:r>
            <a:r>
              <a:rPr lang="en-US" altLang="zh-TW" dirty="0"/>
              <a:t>n </a:t>
            </a:r>
            <a:r>
              <a:rPr lang="zh-TW" altLang="en-US" dirty="0"/>
              <a:t>次方模 </a:t>
            </a:r>
            <a:r>
              <a:rPr lang="en-US" altLang="zh-TW" dirty="0"/>
              <a:t>q</a:t>
            </a:r>
            <a:r>
              <a:rPr lang="zh-TW" altLang="en-US" dirty="0"/>
              <a:t>等於 </a:t>
            </a:r>
            <a:r>
              <a:rPr lang="en-US" altLang="zh-TW" dirty="0"/>
              <a:t>-1</a:t>
            </a:r>
            <a:r>
              <a:rPr lang="zh-TW" altLang="en-US" dirty="0"/>
              <a:t>。</a:t>
            </a:r>
          </a:p>
          <a:p>
            <a:pPr>
              <a:buFont typeface="+mj-lt"/>
              <a:buAutoNum type="arabicPeriod"/>
            </a:pPr>
            <a:endParaRPr lang="zh-TW" altLang="en-US" dirty="0"/>
          </a:p>
          <a:p>
            <a:endParaRPr lang="zh-CN" altLang="en-US" dirty="0"/>
          </a:p>
        </p:txBody>
      </p:sp>
      <p:sp>
        <p:nvSpPr>
          <p:cNvPr id="4" name="灯片编号占位符 3">
            <a:extLst>
              <a:ext uri="{FF2B5EF4-FFF2-40B4-BE49-F238E27FC236}">
                <a16:creationId xmlns:a16="http://schemas.microsoft.com/office/drawing/2014/main" id="{C006A9E6-38DA-C476-FE6E-F49BB3852D4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285768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3E085-D6F3-46BF-EB5F-DEF457E3B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F1758-A586-CFCA-510A-233C38EB5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6E648A-295F-ACCB-2CCB-4810C724E9C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EB681A-D0B0-87CA-0CC0-76AC0BED26A0}"/>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8742488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8D187-55AA-7644-3D35-41CCDE761F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780BD-1195-BA05-BBC9-FEA3C29BE8E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18F9BBF-F4B6-C05A-F8BA-35E803BF1AB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E8E6DE0-5860-34FA-35FC-EC240991DB9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72262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20FAB-B339-2B4D-E858-72E239BBB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164E24-9E67-9E9B-11EC-6472A35340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721CCD-CFA6-3C2C-B394-91A2766A2D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7E7F064-537B-AC98-1142-4FDC56585B2E}"/>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376836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0CC5F-895B-7DF2-2980-1BC40AF2A4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8E1C8E-CAD7-3C92-7069-AC5740433C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9381E7-E48D-A1C3-EC3D-9AAE0F6C1DC9}"/>
              </a:ext>
            </a:extLst>
          </p:cNvPr>
          <p:cNvSpPr>
            <a:spLocks noGrp="1"/>
          </p:cNvSpPr>
          <p:nvPr>
            <p:ph type="body" idx="1"/>
          </p:nvPr>
        </p:nvSpPr>
        <p:spPr/>
        <p:txBody>
          <a:bodyPr/>
          <a:lstStyle/>
          <a:p>
            <a:r>
              <a:rPr lang="zh-TW" altLang="en-US" dirty="0"/>
              <a:t>這邊是說明</a:t>
            </a:r>
            <a:r>
              <a:rPr lang="en-US" altLang="zh-TW" dirty="0" err="1"/>
              <a:t>ntt</a:t>
            </a:r>
            <a:r>
              <a:rPr lang="zh-TW" altLang="en-US" dirty="0"/>
              <a:t>做加速的辦法，使用週期性以及對稱性做加速，組合出碟型架構，使得運算速度可以從</a:t>
            </a:r>
            <a:r>
              <a:rPr lang="en-US" altLang="zh-TW" dirty="0"/>
              <a:t>O(n^2)</a:t>
            </a:r>
            <a:r>
              <a:rPr lang="zh-TW" altLang="en-US" dirty="0"/>
              <a:t>變成</a:t>
            </a:r>
            <a:r>
              <a:rPr lang="en-US" altLang="zh-TW" dirty="0"/>
              <a:t>O(</a:t>
            </a:r>
            <a:r>
              <a:rPr lang="en-US" altLang="zh-TW" dirty="0" err="1"/>
              <a:t>nlogn</a:t>
            </a:r>
            <a:r>
              <a:rPr lang="en-US" altLang="zh-TW" dirty="0"/>
              <a:t>)</a:t>
            </a:r>
            <a:br>
              <a:rPr lang="en-US" altLang="zh-TW" dirty="0"/>
            </a:br>
            <a:br>
              <a:rPr lang="en-US" altLang="zh-TW" dirty="0"/>
            </a:br>
            <a:r>
              <a:rPr lang="zh-TW" altLang="en-US" dirty="0"/>
              <a:t>分成兩兩一組 </a:t>
            </a:r>
            <a:r>
              <a:rPr lang="en-US" altLang="zh-TW" dirty="0"/>
              <a:t>01</a:t>
            </a:r>
            <a:r>
              <a:rPr lang="zh-TW" altLang="en-US" dirty="0"/>
              <a:t> </a:t>
            </a:r>
            <a:r>
              <a:rPr lang="en-US" altLang="zh-TW" dirty="0"/>
              <a:t>23 45 67</a:t>
            </a:r>
            <a:r>
              <a:rPr lang="zh-TW" altLang="en-US" dirty="0"/>
              <a:t>一組</a:t>
            </a:r>
            <a:endParaRPr lang="en-US" altLang="zh-TW" dirty="0"/>
          </a:p>
          <a:p>
            <a:endParaRPr lang="en-US" altLang="zh-CN" dirty="0"/>
          </a:p>
          <a:p>
            <a:r>
              <a:rPr lang="zh-TW" altLang="en-US" dirty="0"/>
              <a:t>因為</a:t>
            </a:r>
            <a:r>
              <a:rPr lang="en-US" altLang="zh-TW" dirty="0"/>
              <a:t>n/2</a:t>
            </a:r>
            <a:r>
              <a:rPr lang="zh-TW" altLang="en-US" dirty="0"/>
              <a:t>所以</a:t>
            </a:r>
            <a:r>
              <a:rPr lang="en-US" altLang="zh-TW" dirty="0" err="1"/>
              <a:t>i</a:t>
            </a:r>
            <a:r>
              <a:rPr lang="zh-TW" altLang="en-US" dirty="0"/>
              <a:t>*</a:t>
            </a:r>
            <a:r>
              <a:rPr lang="en-US" altLang="zh-TW" dirty="0"/>
              <a:t>2</a:t>
            </a:r>
            <a:r>
              <a:rPr lang="zh-TW" altLang="en-US" dirty="0"/>
              <a:t>，</a:t>
            </a:r>
            <a:br>
              <a:rPr lang="en-US" altLang="zh-TW" dirty="0"/>
            </a:br>
            <a:br>
              <a:rPr lang="en-US" altLang="zh-TW" dirty="0"/>
            </a:br>
            <a:r>
              <a:rPr lang="en-US" altLang="zh-TW" dirty="0"/>
              <a:t>2IJ+2J+I+1</a:t>
            </a:r>
            <a:endParaRPr lang="zh-CN" altLang="en-US" dirty="0"/>
          </a:p>
        </p:txBody>
      </p:sp>
      <p:sp>
        <p:nvSpPr>
          <p:cNvPr id="4" name="灯片编号占位符 3">
            <a:extLst>
              <a:ext uri="{FF2B5EF4-FFF2-40B4-BE49-F238E27FC236}">
                <a16:creationId xmlns:a16="http://schemas.microsoft.com/office/drawing/2014/main" id="{DD5E7EFA-3FAF-710B-B4EC-AA0071686E19}"/>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3733581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007CA-6ED0-9248-E89F-502AF3C02A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28AD8E-0EB3-C0B2-9728-EF018A2CD9E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E639D38-86E2-5FD6-07EF-022D9380B56F}"/>
              </a:ext>
            </a:extLst>
          </p:cNvPr>
          <p:cNvSpPr>
            <a:spLocks noGrp="1"/>
          </p:cNvSpPr>
          <p:nvPr>
            <p:ph type="body" idx="1"/>
          </p:nvPr>
        </p:nvSpPr>
        <p:spPr/>
        <p:txBody>
          <a:bodyPr/>
          <a:lstStyle/>
          <a:p>
            <a:r>
              <a:rPr lang="zh-TW" altLang="en-US" dirty="0"/>
              <a:t>原是</a:t>
            </a:r>
            <a:r>
              <a:rPr lang="en-US" altLang="zh-TW" dirty="0"/>
              <a:t>2NTH </a:t>
            </a:r>
            <a:r>
              <a:rPr lang="zh-TW" altLang="en-US" dirty="0"/>
              <a:t>單位跟 </a:t>
            </a:r>
            <a:r>
              <a:rPr lang="en-US" altLang="zh-TW" dirty="0"/>
              <a:t>N=4</a:t>
            </a:r>
            <a:r>
              <a:rPr lang="zh-TW" altLang="en-US" dirty="0"/>
              <a:t>的畫是以</a:t>
            </a:r>
            <a:r>
              <a:rPr lang="en-US" altLang="zh-TW" dirty="0"/>
              <a:t>8</a:t>
            </a:r>
            <a:r>
              <a:rPr lang="zh-TW" altLang="en-US" dirty="0"/>
              <a:t>為週期 週期 對稱 乘開 因數分解</a:t>
            </a:r>
            <a:endParaRPr lang="zh-CN" altLang="en-US" dirty="0"/>
          </a:p>
        </p:txBody>
      </p:sp>
      <p:sp>
        <p:nvSpPr>
          <p:cNvPr id="4" name="灯片编号占位符 3">
            <a:extLst>
              <a:ext uri="{FF2B5EF4-FFF2-40B4-BE49-F238E27FC236}">
                <a16:creationId xmlns:a16="http://schemas.microsoft.com/office/drawing/2014/main" id="{2F59E0BC-9994-BD6D-264E-E0667D335BF2}"/>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9289411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4822-BD17-88AB-3290-53FD969EE3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8710FC-FAD8-4E01-F822-2E1B4FB66D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E8D3E1-C122-CC2C-B776-C18E2418546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AD84905-B988-A6F8-C05E-6D590B4235A8}"/>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112111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19A2F-9E4E-D181-1902-1749DA4B2CA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62B3D7-9781-C512-33B3-5DB3BDF95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269E73-45AC-A2A0-A412-2013E3E843B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ED038E25-248F-EBF8-5B14-EACA549D19AF}"/>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1253629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B057-C50E-AA97-69E5-5963A14BFEE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F64E060-0BBB-1F41-31B3-CCA3E119E2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AC9F06-9DAE-A7B3-8E52-A49D512C93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41A173D-5E1B-777D-2B3A-D76114AA222A}"/>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376250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8885588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C5D50-2D63-32AE-022E-34E2D53785F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F8FD20B-1C89-CC27-80A1-05BA0CD7606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71928A0-5237-8661-624A-5B2FFA8DDCD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D329594-3C80-653D-42BA-DA5C53B9AE75}"/>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4386676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427636492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D6FB2A-68A8-4E34-2C2A-CE125F5B8E2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6569F2-F2C2-E7B7-D7BD-2A88559A88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9A1AC4B-8B3C-612A-FD00-D4C8A7BCD17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1D67B7F-E846-D68E-9171-E4BF5A99CBD1}"/>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42015350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34422762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pPr lvl="0"/>
            <a:r>
              <a:rPr lang="zh-TW" altLang="zh-TW" sz="1200" kern="1200" dirty="0">
                <a:solidFill>
                  <a:schemeClr val="tx1"/>
                </a:solidFill>
                <a:effectLst/>
                <a:latin typeface="+mn-lt"/>
                <a:ea typeface="+mn-ea"/>
                <a:cs typeface="+mn-cs"/>
              </a:rPr>
              <a:t>任意長度的明文輸入、可變長度的雜湊值輸出。</a:t>
            </a:r>
            <a:endParaRPr lang="en-US" altLang="zh-TW" sz="1200" kern="1200" dirty="0">
              <a:solidFill>
                <a:schemeClr val="tx1"/>
              </a:solidFill>
              <a:effectLst/>
              <a:latin typeface="+mn-lt"/>
              <a:ea typeface="+mn-ea"/>
              <a:cs typeface="+mn-cs"/>
            </a:endParaRPr>
          </a:p>
          <a:p>
            <a:pPr lvl="0"/>
            <a:r>
              <a:rPr lang="zh-TW" altLang="zh-TW" sz="1200" b="0" kern="1200" dirty="0">
                <a:solidFill>
                  <a:schemeClr val="tx1"/>
                </a:solidFill>
                <a:effectLst/>
                <a:latin typeface="+mn-lt"/>
                <a:ea typeface="+mn-ea"/>
                <a:cs typeface="+mn-cs"/>
              </a:rPr>
              <a:t>強碰撞防禦</a:t>
            </a:r>
            <a:r>
              <a:rPr lang="en-US" altLang="zh-TW" sz="1200" b="0" kern="1200" dirty="0">
                <a:solidFill>
                  <a:schemeClr val="tx1"/>
                </a:solidFill>
                <a:effectLst/>
                <a:latin typeface="+mn-lt"/>
                <a:ea typeface="+mn-ea"/>
                <a:cs typeface="+mn-cs"/>
              </a:rPr>
              <a:t>(Collision resistance</a:t>
            </a:r>
            <a:r>
              <a:rPr lang="zh-TW" altLang="zh-TW" sz="1200" b="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strong collision resistant</a:t>
            </a:r>
            <a:r>
              <a:rPr lang="en-US" altLang="zh-TW" sz="1200" b="0" kern="1200" dirty="0">
                <a:solidFill>
                  <a:schemeClr val="tx1"/>
                </a:solidFill>
                <a:effectLst/>
                <a:latin typeface="+mn-lt"/>
                <a:ea typeface="+mn-ea"/>
                <a:cs typeface="+mn-cs"/>
              </a:rPr>
              <a:t>)</a:t>
            </a:r>
            <a:r>
              <a:rPr lang="zh-TW" altLang="zh-TW" sz="1200" b="0" kern="1200" dirty="0">
                <a:solidFill>
                  <a:schemeClr val="tx1"/>
                </a:solidFill>
                <a:effectLst/>
                <a:latin typeface="+mn-lt"/>
                <a:ea typeface="+mn-ea"/>
                <a:cs typeface="+mn-cs"/>
              </a:rPr>
              <a:t>：</a:t>
            </a:r>
            <a:r>
              <a:rPr lang="zh-TW" altLang="zh-TW" sz="1200" kern="1200" dirty="0">
                <a:solidFill>
                  <a:schemeClr val="tx1"/>
                </a:solidFill>
                <a:effectLst/>
                <a:latin typeface="+mn-lt"/>
                <a:ea typeface="+mn-ea"/>
                <a:cs typeface="+mn-cs"/>
              </a:rPr>
              <a:t>就是很難找到兩個不同的明文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和</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，使得</a:t>
            </a:r>
            <a:r>
              <a:rPr lang="en-US" altLang="zh-TW" sz="1200" kern="1200" dirty="0">
                <a:solidFill>
                  <a:schemeClr val="tx1"/>
                </a:solidFill>
                <a:effectLst/>
                <a:latin typeface="+mn-lt"/>
                <a:ea typeface="+mn-ea"/>
                <a:cs typeface="+mn-cs"/>
              </a:rPr>
              <a:t>h (m1) = h (m2) </a:t>
            </a:r>
            <a:r>
              <a:rPr lang="zh-TW" altLang="zh-TW" sz="1200" kern="1200" dirty="0">
                <a:solidFill>
                  <a:schemeClr val="tx1"/>
                </a:solidFill>
                <a:effectLst/>
                <a:latin typeface="+mn-lt"/>
                <a:ea typeface="+mn-ea"/>
                <a:cs typeface="+mn-cs"/>
              </a:rPr>
              <a:t>它們的雜湊值是相同的。</a:t>
            </a:r>
          </a:p>
          <a:p>
            <a:pPr lvl="0"/>
            <a:r>
              <a:rPr lang="zh-TW" altLang="zh-TW" sz="1200" kern="1200" dirty="0">
                <a:solidFill>
                  <a:schemeClr val="tx1"/>
                </a:solidFill>
                <a:effectLst/>
                <a:latin typeface="+mn-lt"/>
                <a:ea typeface="+mn-ea"/>
                <a:cs typeface="+mn-cs"/>
              </a:rPr>
              <a:t>原像防禦（</a:t>
            </a:r>
            <a:r>
              <a:rPr lang="en-US" altLang="zh-TW" sz="1200" kern="1200" dirty="0">
                <a:solidFill>
                  <a:schemeClr val="tx1"/>
                </a:solidFill>
                <a:effectLst/>
                <a:latin typeface="+mn-lt"/>
                <a:ea typeface="+mn-ea"/>
                <a:cs typeface="+mn-cs"/>
              </a:rPr>
              <a:t>Preimage resistant</a:t>
            </a:r>
            <a:r>
              <a:rPr lang="zh-TW" altLang="zh-TW" sz="1200" kern="1200" dirty="0">
                <a:solidFill>
                  <a:schemeClr val="tx1"/>
                </a:solidFill>
                <a:effectLst/>
                <a:latin typeface="+mn-lt"/>
                <a:ea typeface="+mn-ea"/>
                <a:cs typeface="+mn-cs"/>
              </a:rPr>
              <a:t>）為單向性</a:t>
            </a:r>
            <a:r>
              <a:rPr lang="en-US" altLang="zh-TW" sz="1200" kern="1200" dirty="0">
                <a:solidFill>
                  <a:schemeClr val="tx1"/>
                </a:solidFill>
                <a:effectLst/>
                <a:latin typeface="+mn-lt"/>
                <a:ea typeface="+mn-ea"/>
                <a:cs typeface="+mn-cs"/>
              </a:rPr>
              <a:t>( one-way property )</a:t>
            </a:r>
            <a:r>
              <a:rPr lang="zh-TW" altLang="zh-TW" sz="1200" kern="1200" dirty="0">
                <a:solidFill>
                  <a:schemeClr val="tx1"/>
                </a:solidFill>
                <a:effectLst/>
                <a:latin typeface="+mn-lt"/>
                <a:ea typeface="+mn-ea"/>
                <a:cs typeface="+mn-cs"/>
              </a:rPr>
              <a:t>，即無法利用雜湊值回推明文的內容。</a:t>
            </a:r>
          </a:p>
          <a:p>
            <a:pPr lvl="0"/>
            <a:r>
              <a:rPr lang="zh-TW" altLang="zh-TW" sz="1200" kern="1200" dirty="0">
                <a:solidFill>
                  <a:schemeClr val="tx1"/>
                </a:solidFill>
                <a:effectLst/>
                <a:latin typeface="+mn-lt"/>
                <a:ea typeface="+mn-ea"/>
                <a:cs typeface="+mn-cs"/>
              </a:rPr>
              <a:t>弱碰撞防禦（</a:t>
            </a:r>
            <a:r>
              <a:rPr lang="en-US" altLang="zh-TW" sz="1200" kern="1200" dirty="0">
                <a:solidFill>
                  <a:schemeClr val="tx1"/>
                </a:solidFill>
                <a:effectLst/>
                <a:latin typeface="+mn-lt"/>
                <a:ea typeface="+mn-ea"/>
                <a:cs typeface="+mn-cs"/>
              </a:rPr>
              <a:t>Second preimage resistant</a:t>
            </a:r>
            <a:r>
              <a:rPr lang="zh-TW" altLang="zh-TW" sz="120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weak collision resistant )</a:t>
            </a:r>
            <a:r>
              <a:rPr lang="zh-TW" altLang="zh-TW" sz="1200" kern="1200" dirty="0">
                <a:solidFill>
                  <a:schemeClr val="tx1"/>
                </a:solidFill>
                <a:effectLst/>
                <a:latin typeface="+mn-lt"/>
                <a:ea typeface="+mn-ea"/>
                <a:cs typeface="+mn-cs"/>
              </a:rPr>
              <a:t>：就是給定一個明文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時，很難找到另一個明文</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，它們的雜湊值是相同的。</a:t>
            </a:r>
          </a:p>
          <a:p>
            <a:r>
              <a:rPr lang="zh-TW" altLang="zh-TW" sz="1200" kern="1200" dirty="0">
                <a:solidFill>
                  <a:schemeClr val="tx1"/>
                </a:solidFill>
                <a:effectLst/>
                <a:latin typeface="+mn-lt"/>
                <a:ea typeface="+mn-ea"/>
                <a:cs typeface="+mn-cs"/>
              </a:rPr>
              <a:t>假亂數性（</a:t>
            </a:r>
            <a:r>
              <a:rPr lang="en-US" altLang="zh-TW" sz="1200" kern="1200" dirty="0" err="1">
                <a:solidFill>
                  <a:schemeClr val="tx1"/>
                </a:solidFill>
                <a:effectLst/>
                <a:latin typeface="+mn-lt"/>
                <a:ea typeface="+mn-ea"/>
                <a:cs typeface="+mn-cs"/>
              </a:rPr>
              <a:t>Pseudorandomness</a:t>
            </a:r>
            <a:r>
              <a:rPr lang="zh-TW" altLang="zh-TW" sz="1200" kern="1200" dirty="0">
                <a:solidFill>
                  <a:schemeClr val="tx1"/>
                </a:solidFill>
                <a:effectLst/>
                <a:latin typeface="+mn-lt"/>
                <a:ea typeface="+mn-ea"/>
                <a:cs typeface="+mn-cs"/>
              </a:rPr>
              <a:t>）</a:t>
            </a: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SHA-3 </a:t>
            </a:r>
            <a:r>
              <a:rPr lang="zh-TW" altLang="zh-TW" sz="1200" kern="1200" dirty="0">
                <a:solidFill>
                  <a:schemeClr val="tx1"/>
                </a:solidFill>
                <a:effectLst/>
                <a:latin typeface="+mn-lt"/>
                <a:ea typeface="+mn-ea"/>
                <a:cs typeface="+mn-cs"/>
              </a:rPr>
              <a:t>的家族成員分了兩種如圖</a:t>
            </a:r>
            <a:r>
              <a:rPr lang="en-US" altLang="zh-TW" sz="1200" kern="1200" dirty="0">
                <a:solidFill>
                  <a:schemeClr val="tx1"/>
                </a:solidFill>
                <a:effectLst/>
                <a:latin typeface="+mn-lt"/>
                <a:ea typeface="+mn-ea"/>
                <a:cs typeface="+mn-cs"/>
              </a:rPr>
              <a:t>2-2</a:t>
            </a:r>
            <a:r>
              <a:rPr lang="zh-TW" altLang="zh-TW" sz="1200" kern="1200" dirty="0">
                <a:solidFill>
                  <a:schemeClr val="tx1"/>
                </a:solidFill>
                <a:effectLst/>
                <a:latin typeface="+mn-lt"/>
                <a:ea typeface="+mn-ea"/>
                <a:cs typeface="+mn-cs"/>
              </a:rPr>
              <a:t>所示，四個加密雜湊函數、兩個可擴展輸出函數。加密雜湊函數與可擴展輸出函數的差別在於前者是選擇好哪一個雜湊容量後就決定好輸出的長度；後者是可以決定輸出的長度，而輸入的明文長度則一樣都是沒有限制的</a:t>
            </a:r>
            <a:endParaRPr lang="zh-TW" altLang="en-US"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海綿結構分成兩個階段組成，第一個是</a:t>
            </a:r>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a:t>
            </a:r>
            <a:r>
              <a:rPr lang="zh-TW" altLang="en-US" dirty="0"/>
              <a:t>，另一個為</a:t>
            </a:r>
            <a:r>
              <a:rPr lang="en-US" altLang="zh-TW" dirty="0"/>
              <a:t>Squeezing phase</a:t>
            </a:r>
            <a:endPar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 </a:t>
            </a:r>
            <a:r>
              <a:rPr lang="zh-TW" altLang="en-US" b="0" i="0" dirty="0">
                <a:solidFill>
                  <a:srgbClr val="262626"/>
                </a:solidFill>
                <a:effectLst/>
                <a:latin typeface="-apple-system"/>
              </a:rPr>
              <a:t>在每次迭代中，輸入區塊會用零進行填充，以擴展其長度到 </a:t>
            </a:r>
            <a:r>
              <a:rPr lang="en-US" altLang="zh-TW" b="0" i="0" dirty="0">
                <a:solidFill>
                  <a:srgbClr val="262626"/>
                </a:solidFill>
                <a:effectLst/>
                <a:latin typeface="-apple-system"/>
              </a:rPr>
              <a:t>b </a:t>
            </a:r>
            <a:r>
              <a:rPr lang="zh-TW" altLang="en-US" b="0" i="0" dirty="0">
                <a:solidFill>
                  <a:srgbClr val="262626"/>
                </a:solidFill>
                <a:effectLst/>
                <a:latin typeface="-apple-system"/>
              </a:rPr>
              <a:t>位。然後將其與狀態變數 </a:t>
            </a:r>
            <a:r>
              <a:rPr lang="en-US" altLang="zh-TW" b="0" i="0" dirty="0">
                <a:solidFill>
                  <a:srgbClr val="262626"/>
                </a:solidFill>
                <a:effectLst/>
                <a:latin typeface="-apple-system"/>
              </a:rPr>
              <a:t>s </a:t>
            </a:r>
            <a:r>
              <a:rPr lang="zh-TW" altLang="en-US" b="0" i="0" dirty="0">
                <a:solidFill>
                  <a:srgbClr val="262626"/>
                </a:solidFill>
                <a:effectLst/>
                <a:latin typeface="-apple-system"/>
              </a:rPr>
              <a:t>進行 </a:t>
            </a:r>
            <a:r>
              <a:rPr lang="en-US" altLang="zh-TW" b="0" i="0" dirty="0">
                <a:solidFill>
                  <a:srgbClr val="262626"/>
                </a:solidFill>
                <a:effectLst/>
                <a:latin typeface="-apple-system"/>
              </a:rPr>
              <a:t>XOR </a:t>
            </a:r>
            <a:r>
              <a:rPr lang="zh-TW" altLang="en-US" b="0" i="0" dirty="0">
                <a:solidFill>
                  <a:srgbClr val="262626"/>
                </a:solidFill>
                <a:effectLst/>
                <a:latin typeface="-apple-system"/>
              </a:rPr>
              <a:t>操作，這形成了 </a:t>
            </a:r>
            <a:r>
              <a:rPr lang="en-US" altLang="zh-TW" b="0" i="0" dirty="0">
                <a:solidFill>
                  <a:srgbClr val="262626"/>
                </a:solidFill>
                <a:effectLst/>
                <a:latin typeface="-apple-system"/>
              </a:rPr>
              <a:t>b </a:t>
            </a:r>
            <a:r>
              <a:rPr lang="zh-TW" altLang="en-US" b="0" i="0" dirty="0">
                <a:solidFill>
                  <a:srgbClr val="262626"/>
                </a:solidFill>
                <a:effectLst/>
                <a:latin typeface="-apple-system"/>
              </a:rPr>
              <a:t>位的輸入給迭代函數 </a:t>
            </a:r>
            <a:r>
              <a:rPr lang="en-US" altLang="zh-TW" b="0" i="0" dirty="0">
                <a:solidFill>
                  <a:srgbClr val="262626"/>
                </a:solidFill>
                <a:effectLst/>
                <a:latin typeface="-apple-system"/>
              </a:rPr>
              <a:t>f</a:t>
            </a:r>
            <a:r>
              <a:rPr lang="zh-TW" altLang="en-US" b="0" i="0" dirty="0">
                <a:solidFill>
                  <a:srgbClr val="262626"/>
                </a:solidFill>
                <a:effectLst/>
                <a:latin typeface="-apple-system"/>
              </a:rPr>
              <a:t>，</a:t>
            </a:r>
            <a:r>
              <a:rPr lang="en-US" altLang="zh-TW" b="0" i="0" dirty="0">
                <a:solidFill>
                  <a:srgbClr val="262626"/>
                </a:solidFill>
                <a:effectLst/>
                <a:latin typeface="-apple-system"/>
              </a:rPr>
              <a:t>f </a:t>
            </a:r>
            <a:r>
              <a:rPr lang="zh-TW" altLang="en-US" b="0" i="0" dirty="0">
                <a:solidFill>
                  <a:srgbClr val="262626"/>
                </a:solidFill>
                <a:effectLst/>
                <a:latin typeface="-apple-system"/>
              </a:rPr>
              <a:t>的輸出即為下一個 </a:t>
            </a:r>
            <a:r>
              <a:rPr lang="en-US" altLang="zh-TW" b="0" i="0" dirty="0">
                <a:solidFill>
                  <a:srgbClr val="262626"/>
                </a:solidFill>
                <a:effectLst/>
                <a:latin typeface="-apple-system"/>
              </a:rPr>
              <a:t>s </a:t>
            </a:r>
            <a:r>
              <a:rPr lang="zh-TW" altLang="en-US" b="0" i="0" dirty="0">
                <a:solidFill>
                  <a:srgbClr val="262626"/>
                </a:solidFill>
                <a:effectLst/>
                <a:latin typeface="-apple-system"/>
              </a:rPr>
              <a:t>的值。</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dirty="0"/>
              <a:t>Squeezing phase</a:t>
            </a:r>
            <a:r>
              <a:rPr lang="zh-TW" altLang="en-US" dirty="0"/>
              <a:t> </a:t>
            </a:r>
            <a:r>
              <a:rPr lang="en-US" altLang="zh-TW" dirty="0"/>
              <a:t>:</a:t>
            </a:r>
            <a:r>
              <a:rPr lang="zh-TW" altLang="en-US" dirty="0"/>
              <a:t> </a:t>
            </a:r>
            <a:r>
              <a:rPr lang="zh-TW" altLang="en-US" b="0" i="0" dirty="0">
                <a:solidFill>
                  <a:srgbClr val="262626"/>
                </a:solidFill>
                <a:effectLst/>
                <a:latin typeface="-apple-system"/>
              </a:rPr>
              <a:t>如果所需的 </a:t>
            </a:r>
            <a:r>
              <a:rPr lang="en-US" altLang="zh-TW" b="0" i="0" dirty="0">
                <a:solidFill>
                  <a:srgbClr val="262626"/>
                </a:solidFill>
                <a:effectLst/>
                <a:latin typeface="-apple-system"/>
              </a:rPr>
              <a:t>l </a:t>
            </a:r>
            <a:r>
              <a:rPr lang="zh-TW" altLang="en-US" b="0" i="0" dirty="0">
                <a:solidFill>
                  <a:srgbClr val="262626"/>
                </a:solidFill>
                <a:effectLst/>
                <a:latin typeface="-apple-system"/>
              </a:rPr>
              <a:t>位輸出滿足 </a:t>
            </a:r>
            <a:r>
              <a:rPr lang="en-US" altLang="zh-TW" b="0" i="0" dirty="0">
                <a:solidFill>
                  <a:srgbClr val="262626"/>
                </a:solidFill>
                <a:effectLst/>
                <a:latin typeface="-apple-system"/>
              </a:rPr>
              <a:t>l ≤ r</a:t>
            </a:r>
            <a:r>
              <a:rPr lang="zh-TW" altLang="en-US" b="0" i="0" dirty="0">
                <a:solidFill>
                  <a:srgbClr val="262626"/>
                </a:solidFill>
                <a:effectLst/>
                <a:latin typeface="-apple-system"/>
              </a:rPr>
              <a:t>，則在吸收階段結束時，將直接返回 </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位。否則，</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r </a:t>
            </a:r>
            <a:r>
              <a:rPr lang="zh-TW" altLang="en-US" b="0" i="0" dirty="0">
                <a:solidFill>
                  <a:srgbClr val="262626"/>
                </a:solidFill>
                <a:effectLst/>
                <a:latin typeface="-apple-system"/>
              </a:rPr>
              <a:t>位將保留為區塊 </a:t>
            </a:r>
            <a:r>
              <a:rPr lang="en-US" altLang="zh-TW" b="0" i="0" dirty="0">
                <a:solidFill>
                  <a:srgbClr val="262626"/>
                </a:solidFill>
                <a:effectLst/>
                <a:latin typeface="-apple-system"/>
              </a:rPr>
              <a:t>Z0</a:t>
            </a:r>
            <a:r>
              <a:rPr lang="zh-TW" altLang="en-US" b="0" i="0" dirty="0">
                <a:solidFill>
                  <a:srgbClr val="262626"/>
                </a:solidFill>
                <a:effectLst/>
                <a:latin typeface="-apple-system"/>
              </a:rPr>
              <a:t>，然後通過執行函數 </a:t>
            </a:r>
            <a:r>
              <a:rPr lang="en-US" altLang="zh-TW" b="0" i="0" dirty="0">
                <a:solidFill>
                  <a:srgbClr val="262626"/>
                </a:solidFill>
                <a:effectLst/>
                <a:latin typeface="-apple-system"/>
              </a:rPr>
              <a:t>f </a:t>
            </a:r>
            <a:r>
              <a:rPr lang="zh-TW" altLang="en-US" b="0" i="0" dirty="0">
                <a:solidFill>
                  <a:srgbClr val="262626"/>
                </a:solidFill>
                <a:effectLst/>
                <a:latin typeface="-apple-system"/>
              </a:rPr>
              <a:t>更新 </a:t>
            </a:r>
            <a:r>
              <a:rPr lang="en-US" altLang="zh-TW" b="0" i="0" dirty="0">
                <a:solidFill>
                  <a:srgbClr val="262626"/>
                </a:solidFill>
                <a:effectLst/>
                <a:latin typeface="-apple-system"/>
              </a:rPr>
              <a:t>s</a:t>
            </a:r>
            <a:r>
              <a:rPr lang="zh-TW" altLang="en-US" b="0" i="0" dirty="0">
                <a:solidFill>
                  <a:srgbClr val="262626"/>
                </a:solidFill>
                <a:effectLst/>
                <a:latin typeface="-apple-system"/>
              </a:rPr>
              <a:t>，以獲得下一個 </a:t>
            </a:r>
            <a:r>
              <a:rPr lang="en-US" altLang="zh-TW" b="0" i="0" dirty="0">
                <a:solidFill>
                  <a:srgbClr val="262626"/>
                </a:solidFill>
                <a:effectLst/>
                <a:latin typeface="-apple-system"/>
              </a:rPr>
              <a:t>r </a:t>
            </a:r>
            <a:r>
              <a:rPr lang="zh-TW" altLang="en-US" b="0" i="0" dirty="0">
                <a:solidFill>
                  <a:srgbClr val="262626"/>
                </a:solidFill>
                <a:effectLst/>
                <a:latin typeface="-apple-system"/>
              </a:rPr>
              <a:t>位的 </a:t>
            </a:r>
            <a:r>
              <a:rPr lang="en-US" altLang="zh-TW" b="0" i="0" dirty="0">
                <a:solidFill>
                  <a:srgbClr val="262626"/>
                </a:solidFill>
                <a:effectLst/>
                <a:latin typeface="-apple-system"/>
              </a:rPr>
              <a:t>s </a:t>
            </a:r>
            <a:r>
              <a:rPr lang="zh-TW" altLang="en-US" b="0" i="0" dirty="0">
                <a:solidFill>
                  <a:srgbClr val="262626"/>
                </a:solidFill>
                <a:effectLst/>
                <a:latin typeface="-apple-system"/>
              </a:rPr>
              <a:t>作為 </a:t>
            </a:r>
            <a:r>
              <a:rPr lang="en-US" altLang="zh-TW" b="0" i="0" dirty="0">
                <a:solidFill>
                  <a:srgbClr val="262626"/>
                </a:solidFill>
                <a:effectLst/>
                <a:latin typeface="-apple-system"/>
              </a:rPr>
              <a:t>Z1</a:t>
            </a:r>
            <a:r>
              <a:rPr lang="zh-TW" altLang="en-US" b="0" i="0" dirty="0">
                <a:solidFill>
                  <a:srgbClr val="262626"/>
                </a:solidFill>
                <a:effectLst/>
                <a:latin typeface="-apple-system"/>
              </a:rPr>
              <a:t>，直到有 </a:t>
            </a:r>
            <a:r>
              <a:rPr lang="en-US" altLang="zh-TW" b="0" i="0" dirty="0">
                <a:solidFill>
                  <a:srgbClr val="262626"/>
                </a:solidFill>
                <a:effectLst/>
                <a:latin typeface="-apple-system"/>
              </a:rPr>
              <a:t>j </a:t>
            </a:r>
            <a:r>
              <a:rPr lang="zh-TW" altLang="en-US" b="0" i="0" dirty="0">
                <a:solidFill>
                  <a:srgbClr val="262626"/>
                </a:solidFill>
                <a:effectLst/>
                <a:latin typeface="-apple-system"/>
              </a:rPr>
              <a:t>個區塊，使得 </a:t>
            </a:r>
            <a:r>
              <a:rPr lang="en-US" altLang="zh-TW" b="0" i="0" dirty="0">
                <a:solidFill>
                  <a:srgbClr val="262626"/>
                </a:solidFill>
                <a:effectLst/>
                <a:latin typeface="-apple-system"/>
              </a:rPr>
              <a:t>(j − 1) × r &lt; l ≤ j × r</a:t>
            </a:r>
            <a:r>
              <a:rPr lang="zh-TW" altLang="en-US" b="0" i="0" dirty="0">
                <a:solidFill>
                  <a:srgbClr val="262626"/>
                </a:solidFill>
                <a:effectLst/>
                <a:latin typeface="-apple-system"/>
              </a:rPr>
              <a:t>。然後返回這些 </a:t>
            </a:r>
            <a:r>
              <a:rPr lang="en-US" altLang="zh-TW" b="0" i="0" dirty="0">
                <a:solidFill>
                  <a:srgbClr val="262626"/>
                </a:solidFill>
                <a:effectLst/>
                <a:latin typeface="-apple-system"/>
              </a:rPr>
              <a:t>Zi </a:t>
            </a:r>
            <a:r>
              <a:rPr lang="zh-TW" altLang="en-US" b="0" i="0" dirty="0">
                <a:solidFill>
                  <a:srgbClr val="262626"/>
                </a:solidFill>
                <a:effectLst/>
                <a:latin typeface="-apple-system"/>
              </a:rPr>
              <a:t>的串聯的前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a:t>
            </a:r>
            <a:br>
              <a:rPr lang="en-US" altLang="zh-TW" dirty="0"/>
            </a:br>
            <a:br>
              <a:rPr lang="en-US" altLang="zh-TW" dirty="0"/>
            </a:br>
            <a:endParaRPr lang="en-US" altLang="zh-TW" dirty="0"/>
          </a:p>
          <a:p>
            <a:r>
              <a:rPr lang="zh-TW" altLang="en-US" dirty="0"/>
              <a:t>會將訊息分成好幾塊，並依序處理，每個迭代後與新的明文進行</a:t>
            </a:r>
            <a:r>
              <a:rPr lang="en-US" altLang="zh-TW" dirty="0"/>
              <a:t>XOR</a:t>
            </a:r>
            <a:r>
              <a:rPr lang="zh-TW" altLang="en-US" dirty="0"/>
              <a:t>在迭代一次，最後會產生出雜湊值。</a:t>
            </a:r>
          </a:p>
          <a:p>
            <a:endParaRPr lang="en-US" altLang="zh-CN" dirty="0"/>
          </a:p>
          <a:p>
            <a:r>
              <a:rPr lang="en-US" altLang="zh-TW" dirty="0"/>
              <a:t>R</a:t>
            </a:r>
            <a:r>
              <a:rPr lang="zh-TW" altLang="en-US" dirty="0"/>
              <a:t> 為每個輸入區塊的大小，叫做彼特率</a:t>
            </a:r>
            <a:endParaRPr lang="en-US" altLang="zh-TW" dirty="0"/>
          </a:p>
          <a:p>
            <a:r>
              <a:rPr lang="en-US" altLang="zh-TW" dirty="0"/>
              <a:t>C</a:t>
            </a:r>
            <a:r>
              <a:rPr lang="zh-TW" altLang="en-US" dirty="0"/>
              <a:t>可以用來衡量安全性的容量</a:t>
            </a:r>
            <a:endParaRPr lang="en-US" altLang="zh-TW" dirty="0"/>
          </a:p>
          <a:p>
            <a:r>
              <a:rPr lang="en-US" altLang="zh-TW" dirty="0"/>
              <a:t>B</a:t>
            </a:r>
            <a:r>
              <a:rPr lang="zh-TW" altLang="en-US" dirty="0"/>
              <a:t>為</a:t>
            </a:r>
            <a:r>
              <a:rPr lang="en-US" altLang="zh-TW" dirty="0"/>
              <a:t>KECCAK-p </a:t>
            </a:r>
            <a:r>
              <a:rPr lang="zh-TW" altLang="en-US" dirty="0"/>
              <a:t>替換所需的寬度位數。</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r>
              <a:rPr lang="en-US" altLang="zh-TW" b="0" i="0" dirty="0">
                <a:solidFill>
                  <a:srgbClr val="262626"/>
                </a:solidFill>
                <a:effectLst/>
                <a:latin typeface="-apple-system"/>
              </a:rPr>
              <a:t>KECCAK-p[b, nr]</a:t>
            </a:r>
            <a:r>
              <a:rPr lang="zh-TW" altLang="en-US" b="0" i="0" dirty="0">
                <a:solidFill>
                  <a:srgbClr val="262626"/>
                </a:solidFill>
                <a:effectLst/>
                <a:latin typeface="-apple-system"/>
              </a:rPr>
              <a:t>的一輪由五個獨立的步驟組成：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）。算法的每次迭代過程（見圖</a:t>
            </a:r>
            <a:r>
              <a:rPr lang="en-US" altLang="zh-TW" b="0" i="0" dirty="0">
                <a:solidFill>
                  <a:srgbClr val="262626"/>
                </a:solidFill>
                <a:effectLst/>
                <a:latin typeface="-apple-system"/>
              </a:rPr>
              <a:t>2</a:t>
            </a:r>
            <a:r>
              <a:rPr lang="zh-TW" altLang="en-US" b="0" i="0" dirty="0">
                <a:solidFill>
                  <a:srgbClr val="262626"/>
                </a:solidFill>
                <a:effectLst/>
                <a:latin typeface="-apple-system"/>
              </a:rPr>
              <a:t>）接受一個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dirty="0"/>
              <a:t>ROT refers to a 64-bit left rotation operation.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D1555-29BE-3AAE-8310-D04AE0ABEAE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A6A739-B779-E1CE-0200-AAEA787135A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1F16E0-3616-2854-53C8-0995097AEF9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D1E4D218-E61F-8EF3-6FDA-24C97E0A98FC}"/>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264426680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CBCA4-8568-DAD2-E470-F03B061D3E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3C36C3-6BF1-8D40-55D1-15FA74696AB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2CBBFE-4051-7617-6D4B-D84D135A3C8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72A0E21-13D9-8485-77CC-A99DD00A1DB0}"/>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330632630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DC757-A760-9B21-D3FC-4BEBE9BF3AC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BF75680-FC3F-8C4B-C04D-BBAE13CD24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3046E65-72A1-46B2-59C4-617A9247DBF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1883108-61A6-BF02-9781-0EB70C439F1C}"/>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322692618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00505-161D-1750-E3C6-AAF498DF7BC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4BB2245-EC40-21E5-6F53-92837E2138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D9BC06-C8F2-2107-DD6D-DFC21CF32B0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0B18DE8-26B1-4204-AF8B-39BED60F4AC6}"/>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377310776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9053C-A78A-6B1C-3107-F8BCBCE0A6E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1104FC0-EA18-F97C-50A9-A6FF6B17C9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93EB17-66F9-8092-FC50-7A2141537988}"/>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FBE3CBE6-9BB2-4DD6-310E-B83A1ADC8C65}"/>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1456462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CE39E3-8A0F-6AED-509C-CD3CB62B4DF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19EC765-A504-573A-8738-C4707FC091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BCEB4B-3C7D-ACD6-EA98-88F061E1E01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59133D9-73F3-E49B-0995-0796C91ABBF7}"/>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367689304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61773009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01B89-B3A9-9F68-CC17-A40C2F7D5E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6A5D3C9-C61C-816B-976D-5417311CC1C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E09F5A6-D451-FA23-2CDF-F99CBC2618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D0426A-08A5-B243-ACBA-669CE5645C04}"/>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226611739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373C2-C2FD-CE62-FB77-3009B69013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A68C73-AF26-A7B9-D99E-37DCED08A9B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5F6D0C0-B7EA-3A49-4581-2ED2E57E7C6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https://fpga.eetrend.com/blog/2023/100568431.html</a:t>
            </a:r>
            <a:endParaRPr lang="zh-CN" altLang="en-US" dirty="0"/>
          </a:p>
          <a:p>
            <a:endParaRPr lang="zh-CN" altLang="en-US" dirty="0"/>
          </a:p>
        </p:txBody>
      </p:sp>
      <p:sp>
        <p:nvSpPr>
          <p:cNvPr id="4" name="灯片编号占位符 3">
            <a:extLst>
              <a:ext uri="{FF2B5EF4-FFF2-40B4-BE49-F238E27FC236}">
                <a16:creationId xmlns:a16="http://schemas.microsoft.com/office/drawing/2014/main" id="{01D14CC1-CF36-6E37-E39B-89B0B4383AF0}"/>
              </a:ext>
            </a:extLst>
          </p:cNvPr>
          <p:cNvSpPr>
            <a:spLocks noGrp="1"/>
          </p:cNvSpPr>
          <p:nvPr>
            <p:ph type="sldNum" sz="quarter" idx="10"/>
          </p:nvPr>
        </p:nvSpPr>
        <p:spPr/>
        <p:txBody>
          <a:bodyPr/>
          <a:lstStyle/>
          <a:p>
            <a:fld id="{F4F633F3-5D0E-4770-8750-05DED033C41B}" type="slidenum">
              <a:rPr lang="zh-CN" altLang="en-US" smtClean="0"/>
              <a:t>63</a:t>
            </a:fld>
            <a:endParaRPr lang="zh-CN" altLang="en-US"/>
          </a:p>
        </p:txBody>
      </p:sp>
    </p:spTree>
    <p:extLst>
      <p:ext uri="{BB962C8B-B14F-4D97-AF65-F5344CB8AC3E}">
        <p14:creationId xmlns:p14="http://schemas.microsoft.com/office/powerpoint/2010/main" val="146363438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04DCB-B789-40A0-4C4C-D73F75C195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D8EA11E-E5E1-B7BF-5E4C-65B5F4917E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462E1-B960-4BEB-99B6-5C571009E5FF}"/>
              </a:ext>
            </a:extLst>
          </p:cNvPr>
          <p:cNvSpPr>
            <a:spLocks noGrp="1"/>
          </p:cNvSpPr>
          <p:nvPr>
            <p:ph type="body" idx="1"/>
          </p:nvPr>
        </p:nvSpPr>
        <p:spPr/>
        <p:txBody>
          <a:bodyPr/>
          <a:lstStyle/>
          <a:p>
            <a:pPr algn="l"/>
            <a:r>
              <a:rPr lang="en-US" altLang="zh-TW" b="0" i="0" dirty="0">
                <a:solidFill>
                  <a:srgbClr val="262626"/>
                </a:solidFill>
                <a:effectLst/>
                <a:latin typeface="-apple-system"/>
              </a:rPr>
              <a:t>AXI4 </a:t>
            </a:r>
            <a:r>
              <a:rPr lang="zh-TW" altLang="en-US" b="0" i="0" dirty="0">
                <a:solidFill>
                  <a:srgbClr val="262626"/>
                </a:solidFill>
                <a:effectLst/>
                <a:latin typeface="-apple-system"/>
              </a:rPr>
              <a:t>接口（</a:t>
            </a:r>
            <a:r>
              <a:rPr lang="en-US" altLang="zh-TW" b="0" i="0" dirty="0">
                <a:solidFill>
                  <a:srgbClr val="262626"/>
                </a:solidFill>
                <a:effectLst/>
                <a:latin typeface="-apple-system"/>
              </a:rPr>
              <a:t>AMBA 4.0</a:t>
            </a:r>
            <a:r>
              <a:rPr lang="zh-TW" altLang="en-US" b="0" i="0" dirty="0">
                <a:solidFill>
                  <a:srgbClr val="262626"/>
                </a:solidFill>
                <a:effectLst/>
                <a:latin typeface="-apple-system"/>
              </a:rPr>
              <a:t>）分為三種類型：</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 (AXI4-Full)</a:t>
            </a:r>
            <a:r>
              <a:rPr lang="zh-TW" altLang="en-US" b="0" i="0" dirty="0">
                <a:solidFill>
                  <a:srgbClr val="262626"/>
                </a:solidFill>
                <a:effectLst/>
                <a:latin typeface="-apple-system"/>
              </a:rPr>
              <a:t>：用於滿足高性能記憶體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暫存器映射需求。</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AXI4-Lite</a:t>
            </a:r>
            <a:r>
              <a:rPr lang="zh-TW" altLang="en-US" b="0" i="0" dirty="0">
                <a:solidFill>
                  <a:srgbClr val="262626"/>
                </a:solidFill>
                <a:effectLst/>
                <a:latin typeface="-apple-system"/>
              </a:rPr>
              <a:t>：用於簡單的低吞吐量記憶體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暫存器映射通信（例如，往來於狀態暫存器的通信）。</a:t>
            </a:r>
          </a:p>
          <a:p>
            <a:pPr algn="l">
              <a:spcBef>
                <a:spcPts val="1200"/>
              </a:spcBef>
              <a:spcAft>
                <a:spcPts val="600"/>
              </a:spcAft>
              <a:buFont typeface="Arial" panose="020B0604020202020204" pitchFamily="34" charset="0"/>
              <a:buChar char="•"/>
            </a:pPr>
            <a:r>
              <a:rPr lang="en-US" altLang="zh-TW" b="1" i="0" dirty="0">
                <a:solidFill>
                  <a:srgbClr val="262626"/>
                </a:solidFill>
                <a:effectLst/>
                <a:latin typeface="-apple-system"/>
              </a:rPr>
              <a:t>AXI4-Stream</a:t>
            </a:r>
            <a:r>
              <a:rPr lang="zh-TW" altLang="en-US" b="0" i="0" dirty="0">
                <a:solidFill>
                  <a:srgbClr val="262626"/>
                </a:solidFill>
                <a:effectLst/>
                <a:latin typeface="-apple-system"/>
              </a:rPr>
              <a:t>：用於高速流傳輸數據。</a:t>
            </a:r>
            <a:br>
              <a:rPr lang="en-US" altLang="zh-TW" b="0" i="0" dirty="0">
                <a:solidFill>
                  <a:srgbClr val="262626"/>
                </a:solidFill>
                <a:effectLst/>
                <a:latin typeface="-apple-system"/>
              </a:rPr>
            </a:br>
            <a:endParaRPr lang="en-US" altLang="zh-TW" b="0" i="0" dirty="0">
              <a:solidFill>
                <a:srgbClr val="262626"/>
              </a:solidFill>
              <a:effectLst/>
              <a:latin typeface="-apple-system"/>
            </a:endParaRPr>
          </a:p>
          <a:p>
            <a:r>
              <a:rPr lang="en-US" altLang="zh-TW" b="1" i="0" dirty="0">
                <a:solidFill>
                  <a:srgbClr val="262626"/>
                </a:solidFill>
                <a:effectLst/>
                <a:latin typeface="-apple-system"/>
              </a:rPr>
              <a:t>AXI4-Full</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也被直接稱為 </a:t>
            </a:r>
            <a:r>
              <a:rPr lang="en-US" altLang="zh-TW" b="1" i="0" dirty="0">
                <a:solidFill>
                  <a:srgbClr val="262626"/>
                </a:solidFill>
                <a:effectLst/>
                <a:latin typeface="-apple-system"/>
              </a:rPr>
              <a:t>AXI4</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和 </a:t>
            </a:r>
            <a:r>
              <a:rPr lang="en-US" altLang="zh-TW" b="0" i="0" dirty="0">
                <a:solidFill>
                  <a:srgbClr val="262626"/>
                </a:solidFill>
                <a:effectLst/>
                <a:latin typeface="-apple-system"/>
              </a:rPr>
              <a:t>AXI4-Lite </a:t>
            </a:r>
            <a:r>
              <a:rPr lang="zh-TW" altLang="en-US" b="0" i="0" dirty="0">
                <a:solidFill>
                  <a:srgbClr val="262626"/>
                </a:solidFill>
                <a:effectLst/>
                <a:latin typeface="-apple-system"/>
              </a:rPr>
              <a:t>都是記憶體映射型總線，這意味著它們需要地址來訪問記憶體</a:t>
            </a:r>
            <a:endParaRPr lang="en-US" altLang="zh-TW" b="0" i="0" dirty="0">
              <a:solidFill>
                <a:srgbClr val="262626"/>
              </a:solidFill>
              <a:effectLst/>
              <a:latin typeface="-apple-system"/>
            </a:endParaRPr>
          </a:p>
          <a:p>
            <a:br>
              <a:rPr lang="en-US" altLang="zh-TW" b="0" i="0" dirty="0">
                <a:solidFill>
                  <a:srgbClr val="262626"/>
                </a:solidFill>
                <a:effectLst/>
                <a:latin typeface="-apple-system"/>
              </a:rPr>
            </a:br>
            <a:r>
              <a:rPr lang="zh-TW" altLang="en-US" b="1" i="0" dirty="0">
                <a:solidFill>
                  <a:srgbClr val="262626"/>
                </a:solidFill>
                <a:effectLst/>
                <a:latin typeface="-apple-system"/>
              </a:rPr>
              <a:t>互聯</a:t>
            </a:r>
            <a:r>
              <a:rPr lang="zh-TW" altLang="en-US" b="0" i="0" dirty="0">
                <a:solidFill>
                  <a:srgbClr val="262626"/>
                </a:solidFill>
                <a:effectLst/>
                <a:latin typeface="-apple-system"/>
              </a:rPr>
              <a:t>：</a:t>
            </a:r>
            <a:r>
              <a:rPr lang="en-US" altLang="zh-TW" b="0" i="0" dirty="0">
                <a:solidFill>
                  <a:srgbClr val="262626"/>
                </a:solidFill>
                <a:effectLst/>
                <a:latin typeface="-apple-system"/>
              </a:rPr>
              <a:t>AXI4 BUS</a:t>
            </a:r>
            <a:r>
              <a:rPr lang="zh-TW" altLang="en-US" b="0" i="0" dirty="0">
                <a:solidFill>
                  <a:srgbClr val="262626"/>
                </a:solidFill>
                <a:effectLst/>
                <a:latin typeface="-apple-system"/>
              </a:rPr>
              <a:t>可以通過 </a:t>
            </a:r>
            <a:r>
              <a:rPr lang="en-US" altLang="zh-TW" b="1" i="0" dirty="0">
                <a:solidFill>
                  <a:srgbClr val="262626"/>
                </a:solidFill>
                <a:effectLst/>
                <a:latin typeface="-apple-system"/>
              </a:rPr>
              <a:t>Interconnect</a:t>
            </a:r>
            <a:r>
              <a:rPr lang="zh-TW" altLang="en-US" b="0" i="0" dirty="0">
                <a:solidFill>
                  <a:srgbClr val="262626"/>
                </a:solidFill>
                <a:effectLst/>
                <a:latin typeface="-apple-system"/>
              </a:rPr>
              <a:t>（例如 </a:t>
            </a:r>
            <a:r>
              <a:rPr lang="en-US" altLang="zh-TW" b="0" i="0" dirty="0">
                <a:solidFill>
                  <a:srgbClr val="262626"/>
                </a:solidFill>
                <a:effectLst/>
                <a:latin typeface="-apple-system"/>
              </a:rPr>
              <a:t>AXI4 </a:t>
            </a:r>
            <a:r>
              <a:rPr lang="zh-TW" altLang="en-US" b="0" i="0" dirty="0">
                <a:solidFill>
                  <a:srgbClr val="262626"/>
                </a:solidFill>
                <a:effectLst/>
                <a:latin typeface="-apple-system"/>
              </a:rPr>
              <a:t>交換設備）進行互聯，這樣可以將多個主設備和從設備連接在一起，實現更高效的數據傳輸。</a:t>
            </a:r>
            <a:endParaRPr lang="en-US" altLang="zh-TW" b="0" i="0" dirty="0">
              <a:solidFill>
                <a:srgbClr val="262626"/>
              </a:solidFill>
              <a:effectLst/>
              <a:latin typeface="-apple-system"/>
            </a:endParaRPr>
          </a:p>
          <a:p>
            <a:endParaRPr lang="zh-TW" altLang="en-US" b="0" i="0" dirty="0">
              <a:solidFill>
                <a:srgbClr val="262626"/>
              </a:solidFill>
              <a:effectLst/>
              <a:latin typeface="-apple-system"/>
            </a:endParaRPr>
          </a:p>
          <a:p>
            <a:pPr algn="l">
              <a:spcBef>
                <a:spcPts val="1200"/>
              </a:spcBef>
              <a:spcAft>
                <a:spcPts val="600"/>
              </a:spcAft>
              <a:buFont typeface="Arial" panose="020B0604020202020204" pitchFamily="34" charset="0"/>
              <a:buNone/>
            </a:pPr>
            <a:r>
              <a:rPr lang="en-US" altLang="zh-TW" b="1" i="0" dirty="0">
                <a:solidFill>
                  <a:srgbClr val="262626"/>
                </a:solidFill>
                <a:effectLst/>
                <a:latin typeface="-apple-system"/>
              </a:rPr>
              <a:t>XILINX </a:t>
            </a:r>
            <a:r>
              <a:rPr lang="zh-TW" altLang="en-US" b="1" i="0" dirty="0">
                <a:solidFill>
                  <a:srgbClr val="262626"/>
                </a:solidFill>
                <a:effectLst/>
                <a:latin typeface="-apple-system"/>
              </a:rPr>
              <a:t>應用</a:t>
            </a:r>
            <a:r>
              <a:rPr lang="zh-TW" altLang="en-US" b="0" i="0" dirty="0">
                <a:solidFill>
                  <a:srgbClr val="262626"/>
                </a:solidFill>
                <a:effectLst/>
                <a:latin typeface="-apple-system"/>
              </a:rPr>
              <a:t>：在 </a:t>
            </a:r>
            <a:r>
              <a:rPr lang="en-US" altLang="zh-TW" b="0" i="0" dirty="0">
                <a:solidFill>
                  <a:srgbClr val="262626"/>
                </a:solidFill>
                <a:effectLst/>
                <a:latin typeface="-apple-system"/>
              </a:rPr>
              <a:t>XILINX </a:t>
            </a:r>
            <a:r>
              <a:rPr lang="zh-TW" altLang="en-US" b="0" i="0" dirty="0">
                <a:solidFill>
                  <a:srgbClr val="262626"/>
                </a:solidFill>
                <a:effectLst/>
                <a:latin typeface="-apple-system"/>
              </a:rPr>
              <a:t>的 </a:t>
            </a:r>
            <a:r>
              <a:rPr lang="en-US" altLang="zh-TW" b="0" i="0" dirty="0">
                <a:solidFill>
                  <a:srgbClr val="262626"/>
                </a:solidFill>
                <a:effectLst/>
                <a:latin typeface="-apple-system"/>
              </a:rPr>
              <a:t>AXI4 </a:t>
            </a:r>
            <a:r>
              <a:rPr lang="zh-TW" altLang="en-US" b="0" i="0" dirty="0">
                <a:solidFill>
                  <a:srgbClr val="262626"/>
                </a:solidFill>
                <a:effectLst/>
                <a:latin typeface="-apple-system"/>
              </a:rPr>
              <a:t>應用中，通常使用以下兩個 </a:t>
            </a:r>
            <a:r>
              <a:rPr lang="en-US" altLang="zh-TW" b="0" i="0" dirty="0">
                <a:solidFill>
                  <a:srgbClr val="262626"/>
                </a:solidFill>
                <a:effectLst/>
                <a:latin typeface="-apple-system"/>
              </a:rPr>
              <a:t>IP </a:t>
            </a:r>
            <a:r>
              <a:rPr lang="zh-TW" altLang="en-US" b="0" i="0" dirty="0">
                <a:solidFill>
                  <a:srgbClr val="262626"/>
                </a:solidFill>
                <a:effectLst/>
                <a:latin typeface="-apple-system"/>
              </a:rPr>
              <a:t>來進行多主多從的 </a:t>
            </a:r>
            <a:r>
              <a:rPr lang="en-US" altLang="zh-TW" b="0" i="0" dirty="0">
                <a:solidFill>
                  <a:srgbClr val="262626"/>
                </a:solidFill>
                <a:effectLst/>
                <a:latin typeface="-apple-system"/>
              </a:rPr>
              <a:t>AXI </a:t>
            </a:r>
            <a:r>
              <a:rPr lang="zh-TW" altLang="en-US" b="0" i="0" dirty="0">
                <a:solidFill>
                  <a:srgbClr val="262626"/>
                </a:solidFill>
                <a:effectLst/>
                <a:latin typeface="-apple-system"/>
              </a:rPr>
              <a:t>端口互相連接：</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Interconnect</a:t>
            </a:r>
            <a:r>
              <a:rPr lang="zh-TW" altLang="en-US" b="0" i="0" dirty="0">
                <a:solidFill>
                  <a:srgbClr val="262626"/>
                </a:solidFill>
                <a:effectLst/>
                <a:latin typeface="-apple-system"/>
              </a:rPr>
              <a:t>：這是最常用的選擇，提供基本的互聯功能。</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SmartConnect</a:t>
            </a:r>
            <a:r>
              <a:rPr lang="zh-TW" altLang="en-US" b="0" i="0" dirty="0">
                <a:solidFill>
                  <a:srgbClr val="262626"/>
                </a:solidFill>
                <a:effectLst/>
                <a:latin typeface="-apple-system"/>
              </a:rPr>
              <a:t>：這是一個更高級的互聯解決方案，提供額外的功能和優化。</a:t>
            </a:r>
            <a:endParaRPr lang="en-US" altLang="zh-TW" b="0" i="0" dirty="0">
              <a:solidFill>
                <a:srgbClr val="262626"/>
              </a:solidFill>
              <a:effectLst/>
              <a:latin typeface="-apple-system"/>
            </a:endParaRPr>
          </a:p>
          <a:p>
            <a:endParaRPr lang="en-US" altLang="zh-CN" b="0" i="0" dirty="0">
              <a:solidFill>
                <a:srgbClr val="262626"/>
              </a:solidFill>
              <a:effectLst/>
              <a:latin typeface="-apple-system"/>
            </a:endParaRPr>
          </a:p>
          <a:p>
            <a:r>
              <a:rPr lang="zh-TW" altLang="en-US" b="0" i="0" dirty="0">
                <a:solidFill>
                  <a:srgbClr val="262626"/>
                </a:solidFill>
                <a:effectLst/>
                <a:latin typeface="-apple-system"/>
              </a:rPr>
              <a:t>拓撲結構圖展示了如何將多個主設備和從設備通過 </a:t>
            </a:r>
            <a:r>
              <a:rPr lang="en-US" altLang="zh-TW" b="0" i="0" dirty="0">
                <a:solidFill>
                  <a:srgbClr val="262626"/>
                </a:solidFill>
                <a:effectLst/>
                <a:latin typeface="-apple-system"/>
              </a:rPr>
              <a:t>AXI4 </a:t>
            </a:r>
            <a:r>
              <a:rPr lang="zh-TW" altLang="en-US" b="0" i="0" dirty="0">
                <a:solidFill>
                  <a:srgbClr val="262626"/>
                </a:solidFill>
                <a:effectLst/>
                <a:latin typeface="-apple-system"/>
              </a:rPr>
              <a:t>總線和 </a:t>
            </a:r>
            <a:r>
              <a:rPr lang="en-US" altLang="zh-TW" b="0" i="0" dirty="0">
                <a:solidFill>
                  <a:srgbClr val="262626"/>
                </a:solidFill>
                <a:effectLst/>
                <a:latin typeface="-apple-system"/>
              </a:rPr>
              <a:t>Interconnect </a:t>
            </a:r>
            <a:r>
              <a:rPr lang="zh-TW" altLang="en-US" b="0" i="0" dirty="0">
                <a:solidFill>
                  <a:srgbClr val="262626"/>
                </a:solidFill>
                <a:effectLst/>
                <a:latin typeface="-apple-system"/>
              </a:rPr>
              <a:t>進行連接。這種結構能夠支持高效的數據傳輸和通信。</a:t>
            </a:r>
          </a:p>
          <a:p>
            <a:endParaRPr lang="zh-CN" altLang="en-US" dirty="0"/>
          </a:p>
        </p:txBody>
      </p:sp>
      <p:sp>
        <p:nvSpPr>
          <p:cNvPr id="4" name="灯片编号占位符 3">
            <a:extLst>
              <a:ext uri="{FF2B5EF4-FFF2-40B4-BE49-F238E27FC236}">
                <a16:creationId xmlns:a16="http://schemas.microsoft.com/office/drawing/2014/main" id="{5186D2C5-5690-D4A1-673C-9BC22DF6A5E9}"/>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136841160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F1988-9CF1-D78A-18D4-314AEEFD42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93ECB3-114D-5D77-9279-C07DE6CF114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9424C2-F58A-C63A-5B57-36773E805A85}"/>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讀取傳輸事務（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讀地址（</a:t>
            </a:r>
            <a:r>
              <a:rPr lang="en-US" altLang="zh-TW" b="1" i="0" dirty="0">
                <a:solidFill>
                  <a:srgbClr val="262626"/>
                </a:solidFill>
                <a:effectLst/>
                <a:latin typeface="-apple-system"/>
              </a:rPr>
              <a:t>AR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：用來傳輸讀取請求的地址信息。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：用來傳輸從設備返回的讀取數據。</a:t>
            </a:r>
          </a:p>
          <a:p>
            <a:pPr algn="l">
              <a:spcAft>
                <a:spcPts val="1200"/>
              </a:spcAft>
            </a:pPr>
            <a:r>
              <a:rPr lang="zh-TW" altLang="en-US" b="1" i="0" dirty="0">
                <a:solidFill>
                  <a:srgbClr val="262626"/>
                </a:solidFill>
                <a:effectLst/>
                <a:latin typeface="-apple-system"/>
              </a:rPr>
              <a:t>寫入傳輸事務（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寫地址（</a:t>
            </a:r>
            <a:r>
              <a:rPr lang="en-US" altLang="zh-TW" b="1" i="0" dirty="0">
                <a:solidFill>
                  <a:srgbClr val="262626"/>
                </a:solidFill>
                <a:effectLst/>
                <a:latin typeface="-apple-system"/>
              </a:rPr>
              <a:t>AW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：用來傳輸寫入請求的地址信息。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寫數據（</a:t>
            </a:r>
            <a:r>
              <a:rPr lang="en-US" altLang="zh-TW" b="1" i="0" dirty="0">
                <a:solidFill>
                  <a:srgbClr val="262626"/>
                </a:solidFill>
                <a:effectLst/>
                <a:latin typeface="-apple-system"/>
              </a:rPr>
              <a:t>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：用來傳輸要寫入的數據。</a:t>
            </a:r>
          </a:p>
          <a:p>
            <a:pPr algn="l"/>
            <a:r>
              <a:rPr lang="zh-TW" altLang="en-US" b="1" i="0" dirty="0">
                <a:solidFill>
                  <a:srgbClr val="262626"/>
                </a:solidFill>
                <a:effectLst/>
                <a:latin typeface="-apple-system"/>
              </a:rPr>
              <a:t>寫響應（</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：用來傳輸寫操作的響應信息，表明寫入是否成功。</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zh-TW" altLang="en-US" b="0" i="0" dirty="0">
                <a:solidFill>
                  <a:srgbClr val="262626"/>
                </a:solidFill>
                <a:effectLst/>
                <a:latin typeface="-apple-system"/>
              </a:rPr>
              <a:t>首先，</a:t>
            </a:r>
            <a:r>
              <a:rPr lang="en-US" altLang="zh-TW" b="0" i="0" dirty="0">
                <a:solidFill>
                  <a:srgbClr val="262626"/>
                </a:solidFill>
                <a:effectLst/>
                <a:latin typeface="-apple-system"/>
              </a:rPr>
              <a:t>5 </a:t>
            </a:r>
            <a:r>
              <a:rPr lang="zh-TW" altLang="en-US" b="0" i="0" dirty="0">
                <a:solidFill>
                  <a:srgbClr val="262626"/>
                </a:solidFill>
                <a:effectLst/>
                <a:latin typeface="-apple-system"/>
              </a:rPr>
              <a:t>個通道都具有的同一類信號：</a:t>
            </a:r>
            <a:r>
              <a:rPr lang="en-US" altLang="zh-TW" b="1" i="0" dirty="0">
                <a:solidFill>
                  <a:srgbClr val="262626"/>
                </a:solidFill>
                <a:effectLst/>
                <a:latin typeface="-apple-system"/>
              </a:rPr>
              <a:t>VALID</a:t>
            </a:r>
            <a:r>
              <a:rPr lang="zh-TW" altLang="en-US" b="0" i="0" dirty="0">
                <a:solidFill>
                  <a:srgbClr val="262626"/>
                </a:solidFill>
                <a:effectLst/>
                <a:latin typeface="-apple-system"/>
              </a:rPr>
              <a:t>、</a:t>
            </a:r>
            <a:r>
              <a:rPr lang="en-US" altLang="zh-TW" b="1" i="0" dirty="0">
                <a:solidFill>
                  <a:srgbClr val="262626"/>
                </a:solidFill>
                <a:effectLst/>
                <a:latin typeface="-apple-system"/>
              </a:rPr>
              <a:t>READY</a:t>
            </a:r>
            <a:r>
              <a:rPr lang="zh-TW" altLang="en-US" b="0" i="0" dirty="0">
                <a:solidFill>
                  <a:srgbClr val="262626"/>
                </a:solidFill>
                <a:effectLst/>
                <a:latin typeface="-apple-system"/>
              </a:rPr>
              <a:t>。這兩個信號用來實現 </a:t>
            </a:r>
            <a:r>
              <a:rPr lang="en-US" altLang="zh-TW" b="0" i="0" dirty="0">
                <a:solidFill>
                  <a:srgbClr val="262626"/>
                </a:solidFill>
                <a:effectLst/>
                <a:latin typeface="-apple-system"/>
              </a:rPr>
              <a:t>AXI </a:t>
            </a:r>
            <a:r>
              <a:rPr lang="zh-TW" altLang="en-US" b="0" i="0" dirty="0">
                <a:solidFill>
                  <a:srgbClr val="262626"/>
                </a:solidFill>
                <a:effectLst/>
                <a:latin typeface="-apple-system"/>
              </a:rPr>
              <a:t>協議的握手機制（</a:t>
            </a:r>
            <a:r>
              <a:rPr lang="en-US" altLang="zh-TW" b="0" i="0" dirty="0">
                <a:solidFill>
                  <a:srgbClr val="262626"/>
                </a:solidFill>
                <a:effectLst/>
                <a:latin typeface="-apple-system"/>
              </a:rPr>
              <a:t>handshake</a:t>
            </a:r>
            <a:r>
              <a:rPr lang="zh-TW" altLang="en-US" b="0" i="0" dirty="0">
                <a:solidFill>
                  <a:srgbClr val="262626"/>
                </a:solidFill>
                <a:effectLst/>
                <a:latin typeface="-apple-system"/>
              </a:rPr>
              <a:t>）。在讀寫數據的兩條數據通道中，傳輸突發傳輸（</a:t>
            </a:r>
            <a:r>
              <a:rPr lang="en-US" altLang="zh-TW" b="0" i="0" dirty="0">
                <a:solidFill>
                  <a:srgbClr val="262626"/>
                </a:solidFill>
                <a:effectLst/>
                <a:latin typeface="-apple-system"/>
              </a:rPr>
              <a:t>Burst Transaction</a:t>
            </a:r>
            <a:r>
              <a:rPr lang="zh-TW" altLang="en-US" b="0" i="0" dirty="0">
                <a:solidFill>
                  <a:srgbClr val="262626"/>
                </a:solidFill>
                <a:effectLst/>
                <a:latin typeface="-apple-system"/>
              </a:rPr>
              <a:t>）中的最後一個數據，必須要給出 </a:t>
            </a:r>
            <a:r>
              <a:rPr lang="en-US" altLang="zh-TW" b="1" i="0" dirty="0">
                <a:solidFill>
                  <a:srgbClr val="262626"/>
                </a:solidFill>
                <a:effectLst/>
                <a:latin typeface="-apple-system"/>
              </a:rPr>
              <a:t>LAST</a:t>
            </a:r>
            <a:r>
              <a:rPr lang="zh-TW" altLang="en-US" b="0" i="0" dirty="0">
                <a:solidFill>
                  <a:srgbClr val="262626"/>
                </a:solidFill>
                <a:effectLst/>
                <a:latin typeface="-apple-system"/>
              </a:rPr>
              <a:t> 信號，來標識這是此次突發傳輸中的最後一個數據。在共同的定義之外，各個通道有自己的定義。</a:t>
            </a:r>
          </a:p>
          <a:p>
            <a:pPr algn="l">
              <a:spcAft>
                <a:spcPts val="1200"/>
              </a:spcAft>
            </a:pPr>
            <a:r>
              <a:rPr lang="zh-TW" altLang="en-US" b="1" i="0" dirty="0">
                <a:solidFill>
                  <a:srgbClr val="262626"/>
                </a:solidFill>
                <a:effectLst/>
                <a:latin typeface="-apple-system"/>
              </a:rPr>
              <a:t>讀、寫地址通道（</a:t>
            </a:r>
            <a:r>
              <a:rPr lang="en-US" altLang="zh-TW" b="1" i="0" dirty="0">
                <a:solidFill>
                  <a:srgbClr val="262626"/>
                </a:solidFill>
                <a:effectLst/>
                <a:latin typeface="-apple-system"/>
              </a:rPr>
              <a:t>Read and Write Address Channels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讀、寫事務分別具有各自的獨立通道，用來寫入本次事務所需的地址和控制信息。</a:t>
            </a:r>
          </a:p>
          <a:p>
            <a:pPr algn="l">
              <a:spcAft>
                <a:spcPts val="1200"/>
              </a:spcAft>
            </a:pPr>
            <a:r>
              <a:rPr lang="zh-TW" altLang="en-US" b="1" i="0" dirty="0">
                <a:solidFill>
                  <a:srgbClr val="262626"/>
                </a:solidFill>
                <a:effectLst/>
                <a:latin typeface="-apple-system"/>
              </a:rPr>
              <a:t>讀數據通道（</a:t>
            </a:r>
            <a:r>
              <a:rPr lang="en-US" altLang="zh-TW" b="1" i="0" dirty="0">
                <a:solidFill>
                  <a:srgbClr val="262626"/>
                </a:solidFill>
                <a:effectLst/>
                <a:latin typeface="-apple-system"/>
              </a:rPr>
              <a:t>Read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讀數據通道上包括從機發送給主機的讀數據，以及從機對於本次讀傳輸操作的回覆。總線數據位寬可以是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寫數據通道（</a:t>
            </a:r>
            <a:r>
              <a:rPr lang="en-US" altLang="zh-TW" b="1" i="0" dirty="0">
                <a:solidFill>
                  <a:srgbClr val="262626"/>
                </a:solidFill>
                <a:effectLst/>
                <a:latin typeface="-apple-system"/>
              </a:rPr>
              <a:t>Write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寫數據通道上包括主機發送給從機的寫數據。總線數據位寬可以是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。寫數據通道還具有 </a:t>
            </a:r>
            <a:r>
              <a:rPr lang="en-US" altLang="zh-TW" b="1" i="0" dirty="0">
                <a:solidFill>
                  <a:srgbClr val="262626"/>
                </a:solidFill>
                <a:effectLst/>
                <a:latin typeface="-apple-system"/>
              </a:rPr>
              <a:t>STROBE</a:t>
            </a:r>
            <a:r>
              <a:rPr lang="zh-TW" altLang="en-US" b="0" i="0" dirty="0">
                <a:solidFill>
                  <a:srgbClr val="262626"/>
                </a:solidFill>
                <a:effectLst/>
                <a:latin typeface="-apple-system"/>
              </a:rPr>
              <a:t> 信號，該信號以數據的字節為單位進行選取，可實現數據的掩碼功能。</a:t>
            </a:r>
          </a:p>
          <a:p>
            <a:pPr algn="l">
              <a:spcAft>
                <a:spcPts val="1200"/>
              </a:spcAft>
            </a:pPr>
            <a:r>
              <a:rPr lang="zh-TW" altLang="en-US" b="1" i="0" dirty="0">
                <a:solidFill>
                  <a:srgbClr val="262626"/>
                </a:solidFill>
                <a:effectLst/>
                <a:latin typeface="-apple-system"/>
              </a:rPr>
              <a:t>寫響應通道（</a:t>
            </a:r>
            <a:r>
              <a:rPr lang="en-US" altLang="zh-TW" b="1" i="0" dirty="0">
                <a:solidFill>
                  <a:srgbClr val="262626"/>
                </a:solidFill>
                <a:effectLst/>
                <a:latin typeface="-apple-system"/>
              </a:rPr>
              <a:t>Write Response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寫響應通道用於從機將寫操作的回應回覆給主機。所有寫傳輸操作都需要以寫回覆通道上接收寫響應作為完成信號。</a:t>
            </a:r>
          </a:p>
          <a:p>
            <a:pPr algn="l">
              <a:spcBef>
                <a:spcPts val="600"/>
              </a:spcBef>
              <a:spcAft>
                <a:spcPts val="600"/>
              </a:spcAft>
              <a:buFont typeface="+mj-lt"/>
              <a:buAutoNum type="arabicPeriod"/>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9BB27B1-520E-2800-523B-C23C6DF55552}"/>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390824592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35CC2-8596-8B5A-13A3-4799CEC79C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A9B14C-FE17-B5BC-1943-16394D8FFE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E6898E-716D-4FE0-128B-522544C17E8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讀傳輸事務需要在 </a:t>
            </a:r>
            <a:r>
              <a:rPr lang="en-US" altLang="zh-TW" b="1" i="0" dirty="0">
                <a:solidFill>
                  <a:srgbClr val="262626"/>
                </a:solidFill>
                <a:effectLst/>
                <a:latin typeface="-apple-system"/>
              </a:rPr>
              <a:t>2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上發生多次傳輸：</a:t>
            </a:r>
          </a:p>
          <a:p>
            <a:pPr algn="l">
              <a:spcBef>
                <a:spcPts val="600"/>
              </a:spcBef>
              <a:spcAft>
                <a:spcPts val="600"/>
              </a:spcAft>
              <a:buFont typeface="+mj-lt"/>
              <a:buAutoNum type="arabicPeriod"/>
            </a:pPr>
            <a:r>
              <a:rPr lang="zh-TW" altLang="en-US" b="1" i="0" dirty="0">
                <a:solidFill>
                  <a:srgbClr val="262626"/>
                </a:solidFill>
                <a:effectLst/>
                <a:latin typeface="-apple-system"/>
              </a:rPr>
              <a:t>讀地址通道 </a:t>
            </a:r>
            <a:r>
              <a:rPr lang="en-US" altLang="zh-TW" b="1" i="0" dirty="0">
                <a:solidFill>
                  <a:srgbClr val="262626"/>
                </a:solidFill>
                <a:effectLst/>
                <a:latin typeface="-apple-system"/>
              </a:rPr>
              <a:t>(Read Address Channel)</a:t>
            </a:r>
            <a:r>
              <a:rPr lang="zh-TW" altLang="en-US" b="0" i="0" dirty="0">
                <a:solidFill>
                  <a:srgbClr val="262626"/>
                </a:solidFill>
                <a:effectLst/>
                <a:latin typeface="-apple-system"/>
              </a:rPr>
              <a:t>：從主設備 </a:t>
            </a:r>
            <a:r>
              <a:rPr lang="en-US" altLang="zh-TW" b="0" i="0" dirty="0">
                <a:solidFill>
                  <a:srgbClr val="262626"/>
                </a:solidFill>
                <a:effectLst/>
                <a:latin typeface="-apple-system"/>
              </a:rPr>
              <a:t>(Master) </a:t>
            </a:r>
            <a:r>
              <a:rPr lang="zh-TW" altLang="en-US" b="0" i="0" dirty="0">
                <a:solidFill>
                  <a:srgbClr val="262626"/>
                </a:solidFill>
                <a:effectLst/>
                <a:latin typeface="-apple-system"/>
              </a:rPr>
              <a:t>發送到從設備 </a:t>
            </a:r>
            <a:r>
              <a:rPr lang="en-US" altLang="zh-TW" b="0" i="0" dirty="0">
                <a:solidFill>
                  <a:srgbClr val="262626"/>
                </a:solidFill>
                <a:effectLst/>
                <a:latin typeface="-apple-system"/>
              </a:rPr>
              <a:t>(Slave)</a:t>
            </a:r>
            <a:r>
              <a:rPr lang="zh-TW" altLang="en-US" b="0" i="0" dirty="0">
                <a:solidFill>
                  <a:srgbClr val="262626"/>
                </a:solidFill>
                <a:effectLst/>
                <a:latin typeface="-apple-system"/>
              </a:rPr>
              <a:t>，以便設置地址和部分控制信號。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讀數據通道 </a:t>
            </a:r>
            <a:r>
              <a:rPr lang="en-US" altLang="zh-TW" b="1" i="0" dirty="0">
                <a:solidFill>
                  <a:srgbClr val="262626"/>
                </a:solidFill>
                <a:effectLst/>
                <a:latin typeface="-apple-system"/>
              </a:rPr>
              <a:t>(Read Data Channel)</a:t>
            </a:r>
            <a:r>
              <a:rPr lang="zh-TW" altLang="en-US" b="0" i="0" dirty="0">
                <a:solidFill>
                  <a:srgbClr val="262626"/>
                </a:solidFill>
                <a:effectLst/>
                <a:latin typeface="-apple-system"/>
              </a:rPr>
              <a:t>：此地址的數據從從設備發送到主設備。</a:t>
            </a:r>
          </a:p>
          <a:p>
            <a:pPr algn="l"/>
            <a:r>
              <a:rPr lang="zh-TW" altLang="en-US" b="0" i="0" dirty="0">
                <a:solidFill>
                  <a:srgbClr val="262626"/>
                </a:solidFill>
                <a:effectLst/>
                <a:latin typeface="-apple-system"/>
              </a:rPr>
              <a:t>需要注意的是，每個地址中可發生多次數據傳輸，這種傳輸事務稱為 </a:t>
            </a:r>
            <a:r>
              <a:rPr lang="zh-TW" altLang="en-US" b="1" i="0" dirty="0">
                <a:solidFill>
                  <a:srgbClr val="262626"/>
                </a:solidFill>
                <a:effectLst/>
                <a:latin typeface="-apple-system"/>
              </a:rPr>
              <a:t>突發 </a:t>
            </a:r>
            <a:r>
              <a:rPr lang="en-US" altLang="zh-TW" b="1" i="0" dirty="0">
                <a:solidFill>
                  <a:srgbClr val="262626"/>
                </a:solidFill>
                <a:effectLst/>
                <a:latin typeface="-apple-system"/>
              </a:rPr>
              <a:t>(burst)</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是支持突發的，而 </a:t>
            </a:r>
            <a:r>
              <a:rPr lang="en-US" altLang="zh-TW" b="0" i="0" dirty="0">
                <a:solidFill>
                  <a:srgbClr val="262626"/>
                </a:solidFill>
                <a:effectLst/>
                <a:latin typeface="-apple-system"/>
              </a:rPr>
              <a:t>AXI4-Lite </a:t>
            </a:r>
            <a:r>
              <a:rPr lang="zh-TW" altLang="en-US" b="0" i="0" dirty="0">
                <a:solidFill>
                  <a:srgbClr val="262626"/>
                </a:solidFill>
                <a:effectLst/>
                <a:latin typeface="-apple-system"/>
              </a:rPr>
              <a:t>不支持突發，或者說“突發長度為 </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讀地址通道信號（</a:t>
            </a:r>
            <a:r>
              <a:rPr lang="en-US" altLang="zh-TW" b="1" i="0" dirty="0">
                <a:solidFill>
                  <a:srgbClr val="262626"/>
                </a:solidFill>
                <a:effectLst/>
                <a:latin typeface="-apple-system"/>
              </a:rPr>
              <a:t>Read Address Channel Signals</a:t>
            </a:r>
            <a:r>
              <a:rPr lang="zh-TW" altLang="en-US" b="1" i="0" dirty="0">
                <a:solidFill>
                  <a:srgbClr val="262626"/>
                </a:solidFill>
                <a:effectLst/>
                <a:latin typeface="-apple-system"/>
              </a:rPr>
              <a:t>）</a:t>
            </a: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ARADDR</a:t>
            </a:r>
            <a:r>
              <a:rPr lang="zh-TW" altLang="en-US" b="0" i="0" dirty="0">
                <a:solidFill>
                  <a:srgbClr val="262626"/>
                </a:solidFill>
                <a:effectLst/>
                <a:latin typeface="-apple-system"/>
              </a:rPr>
              <a:t>：讀地址，給出一次讀突發傳輸的讀地址。由主機到從機。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ARLEN</a:t>
            </a:r>
            <a:r>
              <a:rPr lang="zh-TW" altLang="en-US" b="0" i="0" dirty="0">
                <a:solidFill>
                  <a:srgbClr val="262626"/>
                </a:solidFill>
                <a:effectLst/>
                <a:latin typeface="-apple-system"/>
              </a:rPr>
              <a:t>：傳輸的突發長度。由主機到從機。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ARSIZE</a:t>
            </a:r>
            <a:r>
              <a:rPr lang="zh-TW" altLang="en-US" b="0" i="0" dirty="0">
                <a:solidFill>
                  <a:srgbClr val="262626"/>
                </a:solidFill>
                <a:effectLst/>
                <a:latin typeface="-apple-system"/>
              </a:rPr>
              <a:t>：讀突發大小，給出每次突發傳輸的字節數。由主機到從機。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讀數據通道信號（</a:t>
            </a:r>
            <a:r>
              <a:rPr lang="en-US" altLang="zh-TW" b="1" i="0" dirty="0">
                <a:solidFill>
                  <a:srgbClr val="262626"/>
                </a:solidFill>
                <a:effectLst/>
                <a:latin typeface="-apple-system"/>
              </a:rPr>
              <a:t>Read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RDATA</a:t>
            </a:r>
            <a:r>
              <a:rPr lang="zh-TW" altLang="en-US" b="0" i="0" dirty="0">
                <a:solidFill>
                  <a:srgbClr val="262626"/>
                </a:solidFill>
                <a:effectLst/>
                <a:latin typeface="-apple-system"/>
              </a:rPr>
              <a:t>：讀到的數據。由從機到主機。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RREADY</a:t>
            </a:r>
            <a:r>
              <a:rPr lang="zh-TW" altLang="en-US" b="0" i="0" dirty="0">
                <a:solidFill>
                  <a:srgbClr val="262626"/>
                </a:solidFill>
                <a:effectLst/>
                <a:latin typeface="-apple-system"/>
              </a:rPr>
              <a:t>：表明“主機”可以接收從機發送的數據。由主機到從機。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RVALID</a:t>
            </a:r>
            <a:r>
              <a:rPr lang="zh-TW" altLang="en-US" b="0" i="0" dirty="0">
                <a:solidFill>
                  <a:srgbClr val="262626"/>
                </a:solidFill>
                <a:effectLst/>
                <a:latin typeface="-apple-system"/>
              </a:rPr>
              <a:t>：讀有效信號。由從機到主機。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RRESP</a:t>
            </a:r>
            <a:r>
              <a:rPr lang="zh-TW" altLang="en-US" b="0" i="0" dirty="0">
                <a:solidFill>
                  <a:srgbClr val="262626"/>
                </a:solidFill>
                <a:effectLst/>
                <a:latin typeface="-apple-system"/>
              </a:rPr>
              <a:t>：讀響應，表明讀傳輸的狀態。由從機到主機。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RLAST</a:t>
            </a:r>
            <a:r>
              <a:rPr lang="zh-TW" altLang="en-US" b="0" i="0" dirty="0">
                <a:solidFill>
                  <a:srgbClr val="262626"/>
                </a:solidFill>
                <a:effectLst/>
                <a:latin typeface="-apple-system"/>
              </a:rPr>
              <a:t>：表明此次傳輸是最後一個突發傳輸。由從機到主機。</a:t>
            </a:r>
          </a:p>
          <a:p>
            <a:pPr algn="l"/>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A34393A-DB49-BDD9-69D7-F2DFE038C66D}"/>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309046750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46ABD-5589-1AFC-FB16-B410D64161D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57896-744A-6C98-2A49-D4649019EA9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8738CE-55DA-DF91-CB70-31706580FE5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寫入傳輸事務需要在 </a:t>
            </a:r>
            <a:r>
              <a:rPr lang="en-US" altLang="zh-TW" b="1" i="0" dirty="0">
                <a:solidFill>
                  <a:srgbClr val="262626"/>
                </a:solidFill>
                <a:effectLst/>
                <a:latin typeface="-apple-system"/>
              </a:rPr>
              <a:t>3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上存在多次傳輸：</a:t>
            </a:r>
          </a:p>
          <a:p>
            <a:pPr algn="l">
              <a:spcBef>
                <a:spcPts val="600"/>
              </a:spcBef>
              <a:spcAft>
                <a:spcPts val="600"/>
              </a:spcAft>
              <a:buFont typeface="+mj-lt"/>
              <a:buAutoNum type="arabicPeriod"/>
            </a:pPr>
            <a:r>
              <a:rPr lang="zh-TW" altLang="en-US" b="1" i="0" dirty="0">
                <a:solidFill>
                  <a:srgbClr val="262626"/>
                </a:solidFill>
                <a:effectLst/>
                <a:latin typeface="-apple-system"/>
              </a:rPr>
              <a:t>寫地址通道 </a:t>
            </a:r>
            <a:r>
              <a:rPr lang="en-US" altLang="zh-TW" b="1" i="0" dirty="0">
                <a:solidFill>
                  <a:srgbClr val="262626"/>
                </a:solidFill>
                <a:effectLst/>
                <a:latin typeface="-apple-system"/>
              </a:rPr>
              <a:t>(Write Address Channel)</a:t>
            </a:r>
            <a:r>
              <a:rPr lang="zh-TW" altLang="en-US" b="0" i="0" dirty="0">
                <a:solidFill>
                  <a:srgbClr val="262626"/>
                </a:solidFill>
                <a:effectLst/>
                <a:latin typeface="-apple-system"/>
              </a:rPr>
              <a:t>：從主設備發送到從設備，以便設置地址和部分控制信號。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寫數據通道 </a:t>
            </a:r>
            <a:r>
              <a:rPr lang="en-US" altLang="zh-TW" b="1" i="0" dirty="0">
                <a:solidFill>
                  <a:srgbClr val="262626"/>
                </a:solidFill>
                <a:effectLst/>
                <a:latin typeface="-apple-system"/>
              </a:rPr>
              <a:t>(Write Data Channel)</a:t>
            </a:r>
            <a:r>
              <a:rPr lang="zh-TW" altLang="en-US" b="0" i="0" dirty="0">
                <a:solidFill>
                  <a:srgbClr val="262626"/>
                </a:solidFill>
                <a:effectLst/>
                <a:latin typeface="-apple-system"/>
              </a:rPr>
              <a:t>：此地址的數據從主設備發射到從設備。</a:t>
            </a:r>
          </a:p>
          <a:p>
            <a:pPr algn="l">
              <a:spcBef>
                <a:spcPts val="600"/>
              </a:spcBef>
              <a:spcAft>
                <a:spcPts val="600"/>
              </a:spcAft>
              <a:buFont typeface="+mj-lt"/>
              <a:buAutoNum type="arabicPeriod"/>
            </a:pPr>
            <a:r>
              <a:rPr lang="zh-TW" altLang="en-US" b="1" i="0" dirty="0">
                <a:solidFill>
                  <a:srgbClr val="262626"/>
                </a:solidFill>
                <a:effectLst/>
                <a:latin typeface="-apple-system"/>
              </a:rPr>
              <a:t>寫響應通道 </a:t>
            </a:r>
            <a:r>
              <a:rPr lang="en-US" altLang="zh-TW" b="1" i="0" dirty="0">
                <a:solidFill>
                  <a:srgbClr val="262626"/>
                </a:solidFill>
                <a:effectLst/>
                <a:latin typeface="-apple-system"/>
              </a:rPr>
              <a:t>(Write Response Channel)</a:t>
            </a:r>
            <a:r>
              <a:rPr lang="zh-TW" altLang="en-US" b="0" i="0" dirty="0">
                <a:solidFill>
                  <a:srgbClr val="262626"/>
                </a:solidFill>
                <a:effectLst/>
                <a:latin typeface="-apple-system"/>
              </a:rPr>
              <a:t>：寫入響應從從設備發送到主設備，以指示傳輸是否成功。</a:t>
            </a:r>
            <a:endParaRPr lang="en-US" altLang="zh-TW" b="0" i="0" dirty="0">
              <a:solidFill>
                <a:srgbClr val="262626"/>
              </a:solidFill>
              <a:effectLst/>
              <a:latin typeface="-apple-system"/>
            </a:endParaRPr>
          </a:p>
          <a:p>
            <a:pPr algn="l">
              <a:spcBef>
                <a:spcPts val="600"/>
              </a:spcBef>
              <a:spcAft>
                <a:spcPts val="600"/>
              </a:spcAft>
              <a:buFont typeface="+mj-lt"/>
              <a:buAutoNum type="arabicPeriod"/>
            </a:pP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寫響應通道上可能的響應值包括：</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OKAY (0b00)</a:t>
            </a:r>
            <a:r>
              <a:rPr lang="zh-TW" altLang="en-US" b="0" i="0" dirty="0">
                <a:solidFill>
                  <a:srgbClr val="262626"/>
                </a:solidFill>
                <a:effectLst/>
                <a:latin typeface="-apple-system"/>
              </a:rPr>
              <a:t>：正常訪問成功，表示已成功完成正常訪問。</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EXOKAY (0b01)</a:t>
            </a:r>
            <a:r>
              <a:rPr lang="zh-TW" altLang="en-US" b="0" i="0" dirty="0">
                <a:solidFill>
                  <a:srgbClr val="262626"/>
                </a:solidFill>
                <a:effectLst/>
                <a:latin typeface="-apple-system"/>
              </a:rPr>
              <a:t>：專屬訪問成功。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SLVERR (0b10)</a:t>
            </a:r>
            <a:r>
              <a:rPr lang="zh-TW" altLang="en-US" b="0" i="0" dirty="0">
                <a:solidFill>
                  <a:srgbClr val="262626"/>
                </a:solidFill>
                <a:effectLst/>
                <a:latin typeface="-apple-system"/>
              </a:rPr>
              <a:t>：從設備錯誤，已成功訪問從設備，但從設備希望向發端主設備返回錯誤條件（例如，數據讀取無效）。</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DECERR (0b11)</a:t>
            </a:r>
            <a:r>
              <a:rPr lang="zh-TW" altLang="en-US" b="0" i="0" dirty="0">
                <a:solidFill>
                  <a:srgbClr val="262626"/>
                </a:solidFill>
                <a:effectLst/>
                <a:latin typeface="-apple-system"/>
              </a:rPr>
              <a:t>：解碼器錯誤，通常由互聯組件生成，用於指示傳輸事務地址處沒有任何從設備。</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在這裡可能會發現讀、寫事務所需的通道數不同，寫事務需要 </a:t>
            </a:r>
            <a:r>
              <a:rPr lang="en-US" altLang="zh-TW" b="0" i="0" dirty="0">
                <a:solidFill>
                  <a:srgbClr val="262626"/>
                </a:solidFill>
                <a:effectLst/>
                <a:latin typeface="-apple-system"/>
              </a:rPr>
              <a:t>3 </a:t>
            </a:r>
            <a:r>
              <a:rPr lang="zh-TW" altLang="en-US" b="0" i="0" dirty="0">
                <a:solidFill>
                  <a:srgbClr val="262626"/>
                </a:solidFill>
                <a:effectLst/>
                <a:latin typeface="-apple-system"/>
              </a:rPr>
              <a:t>條通道，而讀事務只需要 </a:t>
            </a:r>
            <a:r>
              <a:rPr lang="en-US" altLang="zh-TW" b="0" i="0" dirty="0">
                <a:solidFill>
                  <a:srgbClr val="262626"/>
                </a:solidFill>
                <a:effectLst/>
                <a:latin typeface="-apple-system"/>
              </a:rPr>
              <a:t>2 </a:t>
            </a:r>
            <a:r>
              <a:rPr lang="zh-TW" altLang="en-US" b="0" i="0" dirty="0">
                <a:solidFill>
                  <a:srgbClr val="262626"/>
                </a:solidFill>
                <a:effectLst/>
                <a:latin typeface="-apple-system"/>
              </a:rPr>
              <a:t>條通道，少了一條“讀響應通道”。難道讀事務不需要響應嗎？讀事務當然也需要響應，只不過既然已經存在一條讀數據通道，這條通道也可以用來傳輸數據作為讀取響應。讀事務的響應值規則與寫事務的響應值規則一致。</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寫地址通道信號（</a:t>
            </a:r>
            <a:r>
              <a:rPr lang="en-US" altLang="zh-TW" b="1" i="0" dirty="0">
                <a:solidFill>
                  <a:srgbClr val="262626"/>
                </a:solidFill>
                <a:effectLst/>
                <a:latin typeface="-apple-system"/>
              </a:rPr>
              <a:t>Write Address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AWADDR</a:t>
            </a:r>
            <a:r>
              <a:rPr lang="zh-TW" altLang="en-US" b="0" i="0" dirty="0">
                <a:solidFill>
                  <a:srgbClr val="262626"/>
                </a:solidFill>
                <a:effectLst/>
                <a:latin typeface="-apple-system"/>
              </a:rPr>
              <a:t>：寫地址，給出一次寫突發傳輸的寫地址。由主機到從機。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AWLEN</a:t>
            </a:r>
            <a:r>
              <a:rPr lang="zh-TW" altLang="en-US" b="0" i="0" dirty="0">
                <a:solidFill>
                  <a:srgbClr val="262626"/>
                </a:solidFill>
                <a:effectLst/>
                <a:latin typeface="-apple-system"/>
              </a:rPr>
              <a:t>：寫傳輸的突發長度。由主機到從機。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AWSIZE</a:t>
            </a:r>
            <a:r>
              <a:rPr lang="zh-TW" altLang="en-US" b="0" i="0" dirty="0">
                <a:solidFill>
                  <a:srgbClr val="262626"/>
                </a:solidFill>
                <a:effectLst/>
                <a:latin typeface="-apple-system"/>
              </a:rPr>
              <a:t>：寫突發大小，給出每次突發傳輸的字節數。由主機到從機。</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寫數據通道信號（</a:t>
            </a:r>
            <a:r>
              <a:rPr lang="en-US" altLang="zh-TW" b="1" i="0" dirty="0">
                <a:solidFill>
                  <a:srgbClr val="262626"/>
                </a:solidFill>
                <a:effectLst/>
                <a:latin typeface="-apple-system"/>
              </a:rPr>
              <a:t>Write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WDATA</a:t>
            </a:r>
            <a:r>
              <a:rPr lang="zh-TW" altLang="en-US" b="0" i="0" dirty="0">
                <a:solidFill>
                  <a:srgbClr val="262626"/>
                </a:solidFill>
                <a:effectLst/>
                <a:latin typeface="-apple-system"/>
              </a:rPr>
              <a:t>：寫數據，從主機到從機。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WREADY</a:t>
            </a:r>
            <a:r>
              <a:rPr lang="zh-TW" altLang="en-US" b="0" i="0" dirty="0">
                <a:solidFill>
                  <a:srgbClr val="262626"/>
                </a:solidFill>
                <a:effectLst/>
                <a:latin typeface="-apple-system"/>
              </a:rPr>
              <a:t>：表明從機可以接收寫數據。由從機到主機。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WVALID</a:t>
            </a:r>
            <a:r>
              <a:rPr lang="zh-TW" altLang="en-US" b="0" i="0" dirty="0">
                <a:solidFill>
                  <a:srgbClr val="262626"/>
                </a:solidFill>
                <a:effectLst/>
                <a:latin typeface="-apple-system"/>
              </a:rPr>
              <a:t>：寫有效，表明此次寫有效。從主機到從機。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WSTRB</a:t>
            </a:r>
            <a:r>
              <a:rPr lang="zh-TW" altLang="en-US" b="0" i="0" dirty="0">
                <a:solidFill>
                  <a:srgbClr val="262626"/>
                </a:solidFill>
                <a:effectLst/>
                <a:latin typeface="-apple-system"/>
              </a:rPr>
              <a:t>：</a:t>
            </a:r>
            <a:r>
              <a:rPr lang="en-US" altLang="zh-TW" b="0" i="0" dirty="0">
                <a:solidFill>
                  <a:srgbClr val="262626"/>
                </a:solidFill>
                <a:effectLst/>
                <a:latin typeface="-apple-system"/>
              </a:rPr>
              <a:t>WSTRB[n:0] </a:t>
            </a:r>
            <a:r>
              <a:rPr lang="zh-TW" altLang="en-US" b="0" i="0" dirty="0">
                <a:solidFill>
                  <a:srgbClr val="262626"/>
                </a:solidFill>
                <a:effectLst/>
                <a:latin typeface="-apple-system"/>
              </a:rPr>
              <a:t>對應於對應的寫字節，</a:t>
            </a:r>
            <a:r>
              <a:rPr lang="en-US" altLang="zh-TW" b="0" i="0" dirty="0">
                <a:solidFill>
                  <a:srgbClr val="262626"/>
                </a:solidFill>
                <a:effectLst/>
                <a:latin typeface="-apple-system"/>
              </a:rPr>
              <a:t>WSTRB[n] </a:t>
            </a:r>
            <a:r>
              <a:rPr lang="zh-TW" altLang="en-US" b="0" i="0" dirty="0">
                <a:solidFill>
                  <a:srgbClr val="262626"/>
                </a:solidFill>
                <a:effectLst/>
                <a:latin typeface="-apple-system"/>
              </a:rPr>
              <a:t>對應於 </a:t>
            </a:r>
            <a:r>
              <a:rPr lang="en-US" altLang="zh-TW" b="0" i="0" dirty="0">
                <a:solidFill>
                  <a:srgbClr val="262626"/>
                </a:solidFill>
                <a:effectLst/>
                <a:latin typeface="-apple-system"/>
              </a:rPr>
              <a:t>WDATA[8n+7:8n]</a:t>
            </a:r>
            <a:r>
              <a:rPr lang="zh-TW" altLang="en-US" b="0" i="0" dirty="0">
                <a:solidFill>
                  <a:srgbClr val="262626"/>
                </a:solidFill>
                <a:effectLst/>
                <a:latin typeface="-apple-system"/>
              </a:rPr>
              <a:t>。當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為低時，</a:t>
            </a:r>
            <a:r>
              <a:rPr lang="en-US" altLang="zh-TW" b="0" i="0" dirty="0">
                <a:solidFill>
                  <a:srgbClr val="262626"/>
                </a:solidFill>
                <a:effectLst/>
                <a:latin typeface="-apple-system"/>
              </a:rPr>
              <a:t>WSTRB </a:t>
            </a:r>
            <a:r>
              <a:rPr lang="zh-TW" altLang="en-US" b="0" i="0" dirty="0">
                <a:solidFill>
                  <a:srgbClr val="262626"/>
                </a:solidFill>
                <a:effectLst/>
                <a:latin typeface="-apple-system"/>
              </a:rPr>
              <a:t>可以為任意值；當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為高時，高的字節線必須指示有效的數據。從主機到從機。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WLAST</a:t>
            </a:r>
            <a:r>
              <a:rPr lang="zh-TW" altLang="en-US" b="0" i="0" dirty="0">
                <a:solidFill>
                  <a:srgbClr val="262626"/>
                </a:solidFill>
                <a:effectLst/>
                <a:latin typeface="-apple-system"/>
              </a:rPr>
              <a:t>：表明此次傳輸是最後一個突發傳輸。從主機到從機。</a:t>
            </a:r>
          </a:p>
          <a:p>
            <a:pPr algn="l">
              <a:spcBef>
                <a:spcPts val="600"/>
              </a:spcBef>
              <a:spcAft>
                <a:spcPts val="600"/>
              </a:spcAft>
              <a:buFont typeface="Arial" panose="020B0604020202020204" pitchFamily="34" charset="0"/>
              <a:buChar char="•"/>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寫響應通道信號（</a:t>
            </a:r>
            <a:r>
              <a:rPr lang="en-US" altLang="zh-TW" b="1" i="0" dirty="0">
                <a:solidFill>
                  <a:srgbClr val="262626"/>
                </a:solidFill>
                <a:effectLst/>
                <a:latin typeface="-apple-system"/>
              </a:rPr>
              <a:t>Write Response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B</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 response</a:t>
            </a:r>
            <a:r>
              <a:rPr lang="zh-TW" altLang="en-US" b="0" i="0" dirty="0">
                <a:solidFill>
                  <a:srgbClr val="262626"/>
                </a:solidFill>
                <a:effectLst/>
                <a:latin typeface="-apple-system"/>
              </a:rPr>
              <a:t>）：</a:t>
            </a:r>
            <a:endParaRPr lang="en-US" altLang="zh-TW" b="1"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BRESP</a:t>
            </a:r>
            <a:r>
              <a:rPr lang="zh-TW" altLang="en-US" b="0" i="0" dirty="0">
                <a:solidFill>
                  <a:srgbClr val="262626"/>
                </a:solidFill>
                <a:effectLst/>
                <a:latin typeface="-apple-system"/>
              </a:rPr>
              <a:t>：寫響應，表明寫傳輸的狀態。由從機到主機。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BREADY</a:t>
            </a:r>
            <a:r>
              <a:rPr lang="zh-TW" altLang="en-US" b="0" i="0" dirty="0">
                <a:solidFill>
                  <a:srgbClr val="262626"/>
                </a:solidFill>
                <a:effectLst/>
                <a:latin typeface="-apple-system"/>
              </a:rPr>
              <a:t>：表明主機能夠接收寫響應。由主機到從機。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BVALID</a:t>
            </a:r>
            <a:r>
              <a:rPr lang="zh-TW" altLang="en-US" b="0" i="0" dirty="0">
                <a:solidFill>
                  <a:srgbClr val="262626"/>
                </a:solidFill>
                <a:effectLst/>
                <a:latin typeface="-apple-system"/>
              </a:rPr>
              <a:t>：寫響應有效，表明響應信號有效。由從機到主機。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38EC8D1-E7C6-F5A3-99AB-81C72FE3F603}"/>
              </a:ext>
            </a:extLst>
          </p:cNvPr>
          <p:cNvSpPr>
            <a:spLocks noGrp="1"/>
          </p:cNvSpPr>
          <p:nvPr>
            <p:ph type="sldNum" sz="quarter" idx="10"/>
          </p:nvPr>
        </p:nvSpPr>
        <p:spPr/>
        <p:txBody>
          <a:bodyPr/>
          <a:lstStyle/>
          <a:p>
            <a:fld id="{AB2A0F9D-3357-4A94-85C8-3B842B870DC6}" type="slidenum">
              <a:rPr lang="zh-CN" altLang="en-US" smtClean="0"/>
              <a:t>67</a:t>
            </a:fld>
            <a:endParaRPr lang="zh-CN" altLang="en-US"/>
          </a:p>
        </p:txBody>
      </p:sp>
    </p:spTree>
    <p:extLst>
      <p:ext uri="{BB962C8B-B14F-4D97-AF65-F5344CB8AC3E}">
        <p14:creationId xmlns:p14="http://schemas.microsoft.com/office/powerpoint/2010/main" val="295171650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6700C-ED5E-0429-0959-8ECBC3A4311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2329C66-B701-3D52-B94A-B3946C6624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8BEA20-A85E-4C50-84F6-61B263AD1E17}"/>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握手機制</a:t>
            </a:r>
          </a:p>
          <a:p>
            <a:pPr algn="l"/>
            <a:r>
              <a:rPr lang="zh-TW" altLang="en-US" b="0" i="0" dirty="0">
                <a:solidFill>
                  <a:srgbClr val="262626"/>
                </a:solidFill>
                <a:effectLst/>
                <a:latin typeface="-apple-system"/>
              </a:rPr>
              <a:t>在握手機制中，通信雙方分別扮演發送方（</a:t>
            </a:r>
            <a:r>
              <a:rPr lang="en-US" altLang="zh-TW" b="0" i="0" dirty="0">
                <a:solidFill>
                  <a:srgbClr val="262626"/>
                </a:solidFill>
                <a:effectLst/>
                <a:latin typeface="-apple-system"/>
              </a:rPr>
              <a:t>Source</a:t>
            </a:r>
            <a:r>
              <a:rPr lang="zh-TW" altLang="en-US" b="0" i="0" dirty="0">
                <a:solidFill>
                  <a:srgbClr val="262626"/>
                </a:solidFill>
                <a:effectLst/>
                <a:latin typeface="-apple-system"/>
              </a:rPr>
              <a:t>）和接收方（</a:t>
            </a:r>
            <a:r>
              <a:rPr lang="en-US" altLang="zh-TW" b="0" i="0" dirty="0">
                <a:solidFill>
                  <a:srgbClr val="262626"/>
                </a:solidFill>
                <a:effectLst/>
                <a:latin typeface="-apple-system"/>
              </a:rPr>
              <a:t>Destination</a:t>
            </a:r>
            <a:r>
              <a:rPr lang="zh-TW" altLang="en-US" b="0" i="0" dirty="0">
                <a:solidFill>
                  <a:srgbClr val="262626"/>
                </a:solidFill>
                <a:effectLst/>
                <a:latin typeface="-apple-system"/>
              </a:rPr>
              <a:t>），兩者的操作（技能）並不相同：</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a:t>
            </a:r>
            <a:r>
              <a:rPr lang="zh-TW" altLang="en-US" b="0" i="0" dirty="0">
                <a:solidFill>
                  <a:srgbClr val="262626"/>
                </a:solidFill>
                <a:effectLst/>
                <a:latin typeface="-apple-system"/>
              </a:rPr>
              <a:t>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信號，表示發送方已經將數據、地址或控制信息準備就緒，並保持在消息總線上。</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a:t>
            </a:r>
            <a:r>
              <a:rPr lang="zh-TW" altLang="en-US" b="0" i="0" dirty="0">
                <a:solidFill>
                  <a:srgbClr val="262626"/>
                </a:solidFill>
                <a:effectLst/>
                <a:latin typeface="-apple-system"/>
              </a:rPr>
              <a:t>置高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信號，表示接收方已經做好接收的準備。</a:t>
            </a:r>
          </a:p>
          <a:p>
            <a:pPr algn="l"/>
            <a:r>
              <a:rPr lang="zh-TW" altLang="en-US" b="0" i="0" dirty="0">
                <a:solidFill>
                  <a:srgbClr val="262626"/>
                </a:solidFill>
                <a:effectLst/>
                <a:latin typeface="-apple-system"/>
              </a:rPr>
              <a:t>當雙方的 </a:t>
            </a:r>
            <a:r>
              <a:rPr lang="en-US" altLang="zh-TW" b="1" i="0" dirty="0">
                <a:solidFill>
                  <a:srgbClr val="262626"/>
                </a:solidFill>
                <a:effectLst/>
                <a:latin typeface="-apple-system"/>
              </a:rPr>
              <a:t>VALID/READY</a:t>
            </a:r>
            <a:r>
              <a:rPr lang="zh-TW" altLang="en-US" b="0" i="0" dirty="0">
                <a:solidFill>
                  <a:srgbClr val="262626"/>
                </a:solidFill>
                <a:effectLst/>
                <a:latin typeface="-apple-system"/>
              </a:rPr>
              <a:t> 信號同時為高時，在時鐘 </a:t>
            </a:r>
            <a:r>
              <a:rPr lang="en-US" altLang="zh-TW" b="1" i="0" dirty="0">
                <a:solidFill>
                  <a:srgbClr val="262626"/>
                </a:solidFill>
                <a:effectLst/>
                <a:latin typeface="-apple-system"/>
              </a:rPr>
              <a:t>ACLK</a:t>
            </a:r>
            <a:r>
              <a:rPr lang="zh-TW" altLang="en-US" b="0" i="0" dirty="0">
                <a:solidFill>
                  <a:srgbClr val="262626"/>
                </a:solidFill>
                <a:effectLst/>
                <a:latin typeface="-apple-system"/>
              </a:rPr>
              <a:t> 上升沿，完成一次數據傳輸。所有數據傳輸完畢後，雙方同時置低自己的信號。</a:t>
            </a:r>
          </a:p>
          <a:p>
            <a:pPr algn="l"/>
            <a:r>
              <a:rPr lang="zh-TW" altLang="en-US" b="0" i="0" dirty="0">
                <a:solidFill>
                  <a:srgbClr val="262626"/>
                </a:solidFill>
                <a:effectLst/>
                <a:latin typeface="-apple-system"/>
              </a:rPr>
              <a:t>此機制稱為雙向流控機制，發送方通過置高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信號控制發送的時機與速度，而接收方則通過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信號的控制來調節接收速度。儘管發送方擁有傳輸的主動權，接收方在不具備接收能力時也可以置低信號停止傳輸，從而反壓發送方。</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情況分析：</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1</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：主機先拉高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 信號，表明主機可以傳送數據給從機。由於 </a:t>
            </a:r>
            <a:r>
              <a:rPr lang="en-US" altLang="zh-TW" b="1" i="0" dirty="0">
                <a:solidFill>
                  <a:srgbClr val="262626"/>
                </a:solidFill>
                <a:effectLst/>
                <a:latin typeface="-apple-system"/>
              </a:rPr>
              <a:t>TVALID</a:t>
            </a:r>
            <a:r>
              <a:rPr lang="zh-TW" altLang="en-US" b="0" i="0" dirty="0">
                <a:solidFill>
                  <a:srgbClr val="262626"/>
                </a:solidFill>
                <a:effectLst/>
                <a:latin typeface="-apple-system"/>
              </a:rPr>
              <a:t> 一旦被拉高，只有在從機響應傳輸完成後才能拉低。</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從機接收到 </a:t>
            </a:r>
            <a:r>
              <a:rPr lang="en-US" altLang="zh-TW" b="1" i="0" dirty="0">
                <a:solidFill>
                  <a:srgbClr val="262626"/>
                </a:solidFill>
                <a:effectLst/>
                <a:latin typeface="-apple-system"/>
              </a:rPr>
              <a:t>TVALID</a:t>
            </a:r>
            <a:r>
              <a:rPr lang="zh-TW" altLang="en-US" b="0" i="0" dirty="0">
                <a:solidFill>
                  <a:srgbClr val="262626"/>
                </a:solidFill>
                <a:effectLst/>
                <a:latin typeface="-apple-system"/>
              </a:rPr>
              <a:t> 後，判斷是否具備接收數據的能力，這賦予了從機反壓的能力。</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當從機準備好接收數據時，拉高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2</a:t>
            </a:r>
            <a:r>
              <a:rPr lang="zh-TW" altLang="en-US" b="1" i="0" dirty="0">
                <a:solidFill>
                  <a:srgbClr val="262626"/>
                </a:solidFill>
                <a:effectLst/>
                <a:latin typeface="-apple-system"/>
              </a:rPr>
              <a:t>：</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：從機先拉高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信號，表明可以接收數據。主機隨後判斷自身是否具備發送數據的能力。</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主機接收到 </a:t>
            </a:r>
            <a:r>
              <a:rPr lang="en-US" altLang="zh-TW" b="1" i="0" dirty="0">
                <a:solidFill>
                  <a:srgbClr val="262626"/>
                </a:solidFill>
                <a:effectLst/>
                <a:latin typeface="-apple-system"/>
              </a:rPr>
              <a:t>TREADY</a:t>
            </a:r>
            <a:r>
              <a:rPr lang="zh-TW" altLang="en-US" b="0" i="0" dirty="0">
                <a:solidFill>
                  <a:srgbClr val="262626"/>
                </a:solidFill>
                <a:effectLst/>
                <a:latin typeface="-apple-system"/>
              </a:rPr>
              <a:t> 後，判斷是否可以發送數據，並在準備好後拉高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3</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信號同時到達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：主機和從機同時做好了傳輸數據的準備。</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，同時從機拉高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兩者的信號均表明可以進行數據傳輸。</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在時鐘的上升沿進行數據傳輸。</a:t>
            </a:r>
          </a:p>
          <a:p>
            <a:pPr algn="l"/>
            <a:endParaRPr lang="zh-TW" altLang="en-US" b="0" i="0" dirty="0">
              <a:solidFill>
                <a:srgbClr val="262626"/>
              </a:solidFill>
              <a:effectLst/>
              <a:latin typeface="-apple-system"/>
            </a:endParaRPr>
          </a:p>
          <a:p>
            <a:pPr algn="l">
              <a:spcBef>
                <a:spcPts val="600"/>
              </a:spcBef>
              <a:spcAft>
                <a:spcPts val="600"/>
              </a:spcAft>
              <a:buFont typeface="+mj-lt"/>
              <a:buNone/>
            </a:pPr>
            <a:r>
              <a:rPr lang="en-US" altLang="zh-TW" b="0" i="0" dirty="0">
                <a:solidFill>
                  <a:srgbClr val="262626"/>
                </a:solidFill>
                <a:effectLst/>
                <a:latin typeface="-apple-system"/>
              </a:rPr>
              <a:t>\</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682CFAE4-7DA9-30EC-921C-CC3970823755}"/>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33862369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通道之間的握手依賴性分析</a:t>
            </a:r>
          </a:p>
          <a:p>
            <a:pPr algn="l">
              <a:spcAft>
                <a:spcPts val="1200"/>
              </a:spcAft>
            </a:pPr>
            <a:r>
              <a:rPr lang="zh-TW" altLang="en-US" b="1" i="0" dirty="0">
                <a:solidFill>
                  <a:srgbClr val="262626"/>
                </a:solidFill>
                <a:effectLst/>
                <a:latin typeface="-apple-system"/>
              </a:rPr>
              <a:t>獨立性與聯繫</a:t>
            </a:r>
          </a:p>
          <a:p>
            <a:pPr algn="l"/>
            <a:r>
              <a:rPr lang="zh-TW" altLang="en-US" b="0" i="0" dirty="0">
                <a:solidFill>
                  <a:srgbClr val="262626"/>
                </a:solidFill>
                <a:effectLst/>
                <a:latin typeface="-apple-system"/>
              </a:rPr>
              <a:t>各個通道之間基本是獨立的，但有以下三種聯繫：</a:t>
            </a:r>
          </a:p>
          <a:p>
            <a:pPr algn="l">
              <a:spcBef>
                <a:spcPts val="600"/>
              </a:spcBef>
              <a:spcAft>
                <a:spcPts val="600"/>
              </a:spcAft>
              <a:buFont typeface="+mj-lt"/>
              <a:buAutoNum type="arabicPeriod"/>
            </a:pPr>
            <a:r>
              <a:rPr lang="zh-TW" altLang="en-US" b="1" i="0" dirty="0">
                <a:solidFill>
                  <a:srgbClr val="262626"/>
                </a:solidFill>
                <a:effectLst/>
                <a:latin typeface="-apple-system"/>
              </a:rPr>
              <a:t>寫回覆</a:t>
            </a:r>
            <a:r>
              <a:rPr lang="zh-TW" altLang="en-US" b="0" i="0" dirty="0">
                <a:solidFill>
                  <a:srgbClr val="262626"/>
                </a:solidFill>
                <a:effectLst/>
                <a:latin typeface="-apple-system"/>
              </a:rPr>
              <a:t>必須在其所屬傳輸的最後一個寫數據完成後。</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zh-TW" altLang="en-US" b="0" i="0" dirty="0">
                <a:solidFill>
                  <a:srgbClr val="262626"/>
                </a:solidFill>
                <a:effectLst/>
                <a:latin typeface="-apple-system"/>
              </a:rPr>
              <a:t>必須在接收到讀地址信號後產生。</a:t>
            </a:r>
          </a:p>
          <a:p>
            <a:pPr algn="l">
              <a:spcBef>
                <a:spcPts val="600"/>
              </a:spcBef>
              <a:spcAft>
                <a:spcPts val="600"/>
              </a:spcAft>
              <a:buFont typeface="+mj-lt"/>
              <a:buAutoNum type="arabicPeriod"/>
            </a:pPr>
            <a:r>
              <a:rPr lang="zh-TW" altLang="en-US" b="1" i="0" dirty="0">
                <a:solidFill>
                  <a:srgbClr val="262626"/>
                </a:solidFill>
                <a:effectLst/>
                <a:latin typeface="-apple-system"/>
              </a:rPr>
              <a:t>通道間的握手</a:t>
            </a:r>
            <a:r>
              <a:rPr lang="zh-TW" altLang="en-US" b="0" i="0" dirty="0">
                <a:solidFill>
                  <a:srgbClr val="262626"/>
                </a:solidFill>
                <a:effectLst/>
                <a:latin typeface="-apple-system"/>
              </a:rPr>
              <a:t>需要滿足通道間的握手依賴性（</a:t>
            </a:r>
            <a:r>
              <a:rPr lang="en-US" altLang="zh-TW" b="0" i="0" dirty="0">
                <a:solidFill>
                  <a:srgbClr val="262626"/>
                </a:solidFill>
                <a:effectLst/>
                <a:latin typeface="-apple-system"/>
              </a:rPr>
              <a:t>handshake dependencies</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握手信號的依賴關係</a:t>
            </a:r>
          </a:p>
          <a:p>
            <a:pPr algn="l"/>
            <a:r>
              <a:rPr lang="zh-TW" altLang="en-US" b="0" i="0" dirty="0">
                <a:solidFill>
                  <a:srgbClr val="262626"/>
                </a:solidFill>
                <a:effectLst/>
                <a:latin typeface="-apple-system"/>
              </a:rPr>
              <a:t>為了防止死鎖（</a:t>
            </a:r>
            <a:r>
              <a:rPr lang="en-US" altLang="zh-TW" b="0" i="0" dirty="0">
                <a:solidFill>
                  <a:srgbClr val="262626"/>
                </a:solidFill>
                <a:effectLst/>
                <a:latin typeface="-apple-system"/>
              </a:rPr>
              <a:t>deadlock</a:t>
            </a:r>
            <a:r>
              <a:rPr lang="zh-TW" altLang="en-US" b="0" i="0" dirty="0">
                <a:solidFill>
                  <a:srgbClr val="262626"/>
                </a:solidFill>
                <a:effectLst/>
                <a:latin typeface="-apple-system"/>
              </a:rPr>
              <a:t>）情況的產生，例如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信號等待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信號，而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信號又在等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信號，這樣會導致無法握手，握手信號需滿足以下規則：</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發送方的 </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 不能依賴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信號來置位。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接收方的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 可以在檢測到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信號置位後再置位。</a:t>
            </a:r>
          </a:p>
          <a:p>
            <a:pPr algn="l">
              <a:spcAft>
                <a:spcPts val="1200"/>
              </a:spcAft>
            </a:pPr>
            <a:r>
              <a:rPr lang="zh-TW" altLang="en-US" b="1" i="0" dirty="0">
                <a:solidFill>
                  <a:srgbClr val="262626"/>
                </a:solidFill>
                <a:effectLst/>
                <a:latin typeface="-apple-system"/>
              </a:rPr>
              <a:t>具體分析</a:t>
            </a:r>
          </a:p>
          <a:p>
            <a:pPr algn="l"/>
            <a:r>
              <a:rPr lang="zh-TW" altLang="en-US" b="0" i="0" dirty="0">
                <a:solidFill>
                  <a:srgbClr val="262626"/>
                </a:solidFill>
                <a:effectLst/>
                <a:latin typeface="-apple-system"/>
              </a:rPr>
              <a:t>以下是上述原則具體到各種情況的分析：</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單箭頭</a:t>
            </a:r>
            <a:r>
              <a:rPr lang="zh-TW" altLang="en-US" b="0" i="0" dirty="0">
                <a:solidFill>
                  <a:srgbClr val="262626"/>
                </a:solidFill>
                <a:effectLst/>
                <a:latin typeface="-apple-system"/>
              </a:rPr>
              <a:t>：表示其指向的信號可以在箭頭起始信號置位之前或之後置位或同時置位（無依賴）。</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雙頭箭頭</a:t>
            </a:r>
            <a:r>
              <a:rPr lang="zh-TW" altLang="en-US" b="0" i="0" dirty="0">
                <a:solidFill>
                  <a:srgbClr val="262626"/>
                </a:solidFill>
                <a:effectLst/>
                <a:latin typeface="-apple-system"/>
              </a:rPr>
              <a:t>：表示其指向的信號必須在箭頭起始信號置位之後置位（指向信號依賴起始信號）。</a:t>
            </a:r>
          </a:p>
          <a:p>
            <a:pPr algn="l"/>
            <a:r>
              <a:rPr lang="zh-TW" altLang="en-US" b="0" i="0" dirty="0">
                <a:solidFill>
                  <a:srgbClr val="262626"/>
                </a:solidFill>
                <a:effectLst/>
                <a:latin typeface="-apple-system"/>
              </a:rPr>
              <a:t>這些規則確保了握手過程的有效性，並避免了可能的死鎖情況，從而提高了系統的穩定性和可靠性。</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通道握手信號分析</a:t>
            </a:r>
          </a:p>
          <a:p>
            <a:pPr algn="l"/>
            <a:r>
              <a:rPr lang="zh-TW" altLang="en-US" b="0" i="0" dirty="0">
                <a:solidFill>
                  <a:srgbClr val="262626"/>
                </a:solidFill>
                <a:effectLst/>
                <a:latin typeface="-apple-system"/>
              </a:rPr>
              <a:t>以下是各信號之間的依賴性和無依賴性描述：</a:t>
            </a:r>
          </a:p>
          <a:p>
            <a:pPr algn="l">
              <a:spcAft>
                <a:spcPts val="1200"/>
              </a:spcAft>
            </a:pPr>
            <a:r>
              <a:rPr lang="en-US" altLang="zh-TW" b="1" i="0" dirty="0">
                <a:solidFill>
                  <a:srgbClr val="262626"/>
                </a:solidFill>
                <a:effectLst/>
                <a:latin typeface="-apple-system"/>
              </a:rPr>
              <a:t>ARVALID </a:t>
            </a:r>
            <a:r>
              <a:rPr lang="zh-TW" altLang="en-US" b="1" i="0" dirty="0">
                <a:solidFill>
                  <a:srgbClr val="262626"/>
                </a:solidFill>
                <a:effectLst/>
                <a:latin typeface="-apple-system"/>
              </a:rPr>
              <a:t>和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ARVALID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信號不能等待從機的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信號可以在主機的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信號之前、之後或同時置位（如單頭箭頭所示）。</a:t>
            </a:r>
          </a:p>
          <a:p>
            <a:pPr algn="l">
              <a:spcAft>
                <a:spcPts val="1200"/>
              </a:spcAft>
            </a:pPr>
            <a:r>
              <a:rPr lang="en-US" altLang="zh-TW" b="1" i="0" dirty="0">
                <a:solidFill>
                  <a:srgbClr val="262626"/>
                </a:solidFill>
                <a:effectLst/>
                <a:latin typeface="-apple-system"/>
              </a:rPr>
              <a:t>RVALID </a:t>
            </a:r>
            <a:r>
              <a:rPr lang="zh-TW" altLang="en-US" b="1" i="0" dirty="0">
                <a:solidFill>
                  <a:srgbClr val="262626"/>
                </a:solidFill>
                <a:effectLst/>
                <a:latin typeface="-apple-system"/>
              </a:rPr>
              <a:t>和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ARVALID </a:t>
            </a:r>
            <a:r>
              <a:rPr lang="zh-TW" altLang="en-US" b="0" i="0" dirty="0">
                <a:solidFill>
                  <a:srgbClr val="262626"/>
                </a:solidFill>
                <a:effectLst/>
                <a:latin typeface="-apple-system"/>
              </a:rPr>
              <a:t>和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信號均置位後才能置位（如雙頭箭頭所示）。</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信號不能等待主機的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信號可以在從機的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之前、之後或同時置位（如單頭箭頭所示）。</a:t>
            </a:r>
          </a:p>
          <a:p>
            <a:pPr algn="l">
              <a:spcAft>
                <a:spcPts val="1200"/>
              </a:spcAft>
            </a:pPr>
            <a:r>
              <a:rPr lang="en-US" altLang="zh-TW" b="1" i="0" dirty="0">
                <a:solidFill>
                  <a:srgbClr val="262626"/>
                </a:solidFill>
                <a:effectLst/>
                <a:latin typeface="-apple-system"/>
              </a:rPr>
              <a:t>BVALID </a:t>
            </a:r>
            <a:r>
              <a:rPr lang="zh-TW" altLang="en-US" b="1" i="0" dirty="0">
                <a:solidFill>
                  <a:srgbClr val="262626"/>
                </a:solidFill>
                <a:effectLst/>
                <a:latin typeface="-apple-system"/>
              </a:rPr>
              <a:t>信號</a:t>
            </a:r>
          </a:p>
          <a:p>
            <a:pPr algn="l"/>
            <a:r>
              <a:rPr lang="zh-TW" altLang="en-US" b="0" i="0" dirty="0">
                <a:solidFill>
                  <a:srgbClr val="262626"/>
                </a:solidFill>
                <a:effectLst/>
                <a:latin typeface="-apple-system"/>
              </a:rPr>
              <a:t>根據上節的分析內容，</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信號的含義如下：</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含義</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WVALID </a:t>
            </a:r>
            <a:r>
              <a:rPr lang="zh-TW" altLang="en-US" b="0" i="0" dirty="0">
                <a:solidFill>
                  <a:srgbClr val="262626"/>
                </a:solidFill>
                <a:effectLst/>
                <a:latin typeface="-apple-system"/>
              </a:rPr>
              <a:t>和 </a:t>
            </a:r>
            <a:r>
              <a:rPr lang="en-US" altLang="zh-TW" b="0" i="0" dirty="0">
                <a:solidFill>
                  <a:srgbClr val="262626"/>
                </a:solidFill>
                <a:effectLst/>
                <a:latin typeface="-apple-system"/>
              </a:rPr>
              <a:t>WREADY </a:t>
            </a:r>
            <a:r>
              <a:rPr lang="zh-TW" altLang="en-US" b="0" i="0" dirty="0">
                <a:solidFill>
                  <a:srgbClr val="262626"/>
                </a:solidFill>
                <a:effectLst/>
                <a:latin typeface="-apple-system"/>
              </a:rPr>
              <a:t>信號均置位後才能置位，並且還依賴於 </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信號的置位。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原因</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是寫響應有效信號，表示寫操作的結果。</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信號用來表徵最後一個數據的傳輸，只有在 </a:t>
            </a:r>
            <a:r>
              <a:rPr lang="en-US" altLang="zh-TW" b="0" i="0" dirty="0">
                <a:solidFill>
                  <a:srgbClr val="262626"/>
                </a:solidFill>
                <a:effectLst/>
                <a:latin typeface="-apple-system"/>
              </a:rPr>
              <a:t>WLAST </a:t>
            </a:r>
            <a:r>
              <a:rPr lang="zh-TW" altLang="en-US" b="0" i="0" dirty="0">
                <a:solidFill>
                  <a:srgbClr val="262626"/>
                </a:solidFill>
                <a:effectLst/>
                <a:latin typeface="-apple-system"/>
              </a:rPr>
              <a:t>被置位之前，突發傳輸是不會結束的。</a:t>
            </a:r>
          </a:p>
          <a:p>
            <a:pPr algn="l"/>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6378250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D8056-CEAF-B1C1-49A0-CC2959AB95B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952C1C1-DDB1-E938-B29F-6F01CCFE444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6F2F63-2ED6-AB43-68D7-172A4E338A88}"/>
              </a:ext>
            </a:extLst>
          </p:cNvPr>
          <p:cNvSpPr>
            <a:spLocks noGrp="1"/>
          </p:cNvSpPr>
          <p:nvPr>
            <p:ph type="body" idx="1"/>
          </p:nvPr>
        </p:nvSpPr>
        <p:spPr/>
        <p:txBody>
          <a:bodyPr/>
          <a:lstStyle/>
          <a:p>
            <a:r>
              <a:rPr lang="en-US" altLang="zh-TW" b="1" dirty="0"/>
              <a:t>AXI4-Full </a:t>
            </a:r>
            <a:r>
              <a:rPr lang="zh-TW" altLang="en-US" b="1" dirty="0"/>
              <a:t>支持突發傳輸：</a:t>
            </a:r>
            <a:endParaRPr lang="zh-TW" altLang="en-US" dirty="0"/>
          </a:p>
          <a:p>
            <a:pPr>
              <a:buFont typeface="Arial" panose="020B0604020202020204" pitchFamily="34" charset="0"/>
              <a:buChar char="•"/>
            </a:pPr>
            <a:r>
              <a:rPr lang="zh-TW" altLang="en-US" dirty="0"/>
              <a:t>在 </a:t>
            </a:r>
            <a:r>
              <a:rPr lang="en-US" altLang="zh-TW" dirty="0"/>
              <a:t>AXI4-Full </a:t>
            </a:r>
            <a:r>
              <a:rPr lang="zh-TW" altLang="en-US" dirty="0"/>
              <a:t>中，</a:t>
            </a:r>
            <a:r>
              <a:rPr lang="zh-TW" altLang="en-US" b="1" dirty="0"/>
              <a:t>突發傳輸</a:t>
            </a:r>
            <a:r>
              <a:rPr lang="zh-TW" altLang="en-US" dirty="0"/>
              <a:t>允許一次只提供 </a:t>
            </a:r>
            <a:r>
              <a:rPr lang="zh-TW" altLang="en-US" b="1" dirty="0"/>
              <a:t>起始地址</a:t>
            </a:r>
            <a:r>
              <a:rPr lang="zh-TW" altLang="en-US" dirty="0"/>
              <a:t>，然後連續傳輸多個數據，省去了每次傳輸時提供地址的開銷。</a:t>
            </a:r>
          </a:p>
          <a:p>
            <a:pPr>
              <a:buFont typeface="Arial" panose="020B0604020202020204" pitchFamily="34" charset="0"/>
              <a:buChar char="•"/>
            </a:pPr>
            <a:r>
              <a:rPr lang="zh-TW" altLang="en-US" b="1" dirty="0"/>
              <a:t>突發長度</a:t>
            </a:r>
            <a:r>
              <a:rPr lang="zh-TW" altLang="en-US" dirty="0"/>
              <a:t>可以是大於 </a:t>
            </a:r>
            <a:r>
              <a:rPr lang="en-US" altLang="zh-TW" dirty="0"/>
              <a:t>1 </a:t>
            </a:r>
            <a:r>
              <a:rPr lang="zh-TW" altLang="en-US" dirty="0"/>
              <a:t>的值，代表一次傳輸的數據筆數。</a:t>
            </a:r>
          </a:p>
          <a:p>
            <a:r>
              <a:rPr lang="en-US" altLang="zh-TW" b="1" dirty="0"/>
              <a:t>AXI4-Lite </a:t>
            </a:r>
            <a:r>
              <a:rPr lang="zh-TW" altLang="en-US" b="1" dirty="0"/>
              <a:t>的限制：</a:t>
            </a:r>
            <a:endParaRPr lang="zh-TW" altLang="en-US" dirty="0"/>
          </a:p>
          <a:p>
            <a:pPr>
              <a:buFont typeface="Arial" panose="020B0604020202020204" pitchFamily="34" charset="0"/>
              <a:buChar char="•"/>
            </a:pPr>
            <a:r>
              <a:rPr lang="en-US" altLang="zh-TW" dirty="0"/>
              <a:t>AXI4-Lite </a:t>
            </a:r>
            <a:r>
              <a:rPr lang="zh-TW" altLang="en-US" dirty="0"/>
              <a:t>不支持突發傳輸，其突發長度固定為 </a:t>
            </a:r>
            <a:r>
              <a:rPr lang="en-US" altLang="zh-TW" dirty="0"/>
              <a:t>1</a:t>
            </a:r>
            <a:r>
              <a:rPr lang="zh-TW" altLang="en-US" dirty="0"/>
              <a:t>。</a:t>
            </a:r>
            <a:br>
              <a:rPr lang="zh-TW" altLang="en-US" dirty="0"/>
            </a:br>
            <a:r>
              <a:rPr lang="zh-TW" altLang="en-US" dirty="0"/>
              <a:t>也就是說，每次傳輸需要單獨提供地址，只能進行單筆數據操作。</a:t>
            </a:r>
          </a:p>
          <a:p>
            <a:r>
              <a:rPr lang="zh-TW" altLang="en-US" b="1" dirty="0"/>
              <a:t>突發傳輸的通俗說法：</a:t>
            </a:r>
            <a:endParaRPr lang="zh-TW" altLang="en-US" dirty="0"/>
          </a:p>
          <a:p>
            <a:pPr>
              <a:buFont typeface="Arial" panose="020B0604020202020204" pitchFamily="34" charset="0"/>
              <a:buChar char="•"/>
            </a:pPr>
            <a:r>
              <a:rPr lang="zh-TW" altLang="en-US" dirty="0"/>
              <a:t>一次只需提供起始地址，協議會自動遞增地址來傳輸多筆數據。</a:t>
            </a:r>
          </a:p>
          <a:p>
            <a:pPr>
              <a:buFont typeface="Arial" panose="020B0604020202020204" pitchFamily="34" charset="0"/>
              <a:buChar char="•"/>
            </a:pPr>
            <a:r>
              <a:rPr lang="zh-TW" altLang="en-US" dirty="0"/>
              <a:t>例如：</a:t>
            </a:r>
          </a:p>
          <a:p>
            <a:pPr marL="742950" lvl="1" indent="-285750">
              <a:buFont typeface="Arial" panose="020B0604020202020204" pitchFamily="34" charset="0"/>
              <a:buChar char="•"/>
            </a:pPr>
            <a:r>
              <a:rPr lang="zh-TW" altLang="en-US" dirty="0"/>
              <a:t>起始地址：</a:t>
            </a:r>
            <a:r>
              <a:rPr lang="en-US" altLang="zh-TW" dirty="0"/>
              <a:t>0x00</a:t>
            </a:r>
          </a:p>
          <a:p>
            <a:pPr marL="742950" lvl="1" indent="-285750">
              <a:buFont typeface="Arial" panose="020B0604020202020204" pitchFamily="34" charset="0"/>
              <a:buChar char="•"/>
            </a:pPr>
            <a:r>
              <a:rPr lang="zh-TW" altLang="en-US" dirty="0"/>
              <a:t>突發長度：</a:t>
            </a:r>
            <a:r>
              <a:rPr lang="en-US" altLang="zh-TW" dirty="0"/>
              <a:t>8</a:t>
            </a:r>
          </a:p>
          <a:p>
            <a:pPr marL="742950" lvl="1" indent="-285750">
              <a:buFont typeface="Arial" panose="020B0604020202020204" pitchFamily="34" charset="0"/>
              <a:buChar char="•"/>
            </a:pPr>
            <a:r>
              <a:rPr lang="zh-TW" altLang="en-US" dirty="0"/>
              <a:t>數據會依次寫入地址範圍 </a:t>
            </a:r>
            <a:r>
              <a:rPr lang="en-US" altLang="zh-TW" dirty="0"/>
              <a:t>0x00 </a:t>
            </a:r>
            <a:r>
              <a:rPr lang="zh-TW" altLang="en-US" dirty="0"/>
              <a:t>到 </a:t>
            </a:r>
            <a:r>
              <a:rPr lang="en-US" altLang="zh-TW" dirty="0"/>
              <a:t>0x07 </a:t>
            </a:r>
            <a:r>
              <a:rPr lang="zh-TW" altLang="en-US" dirty="0"/>
              <a:t>中，完成 </a:t>
            </a:r>
            <a:r>
              <a:rPr lang="en-US" altLang="zh-TW" dirty="0"/>
              <a:t>8 </a:t>
            </a:r>
            <a:r>
              <a:rPr lang="zh-TW" altLang="en-US" dirty="0"/>
              <a:t>筆數據的傳輸。</a:t>
            </a:r>
          </a:p>
          <a:p>
            <a:pPr algn="l">
              <a:spcBef>
                <a:spcPts val="600"/>
              </a:spcBef>
              <a:spcAft>
                <a:spcPts val="600"/>
              </a:spcAft>
              <a:buFont typeface="+mj-lt"/>
              <a:buNone/>
            </a:pPr>
            <a:endParaRPr lang="en-US" altLang="zh-TW" b="0" i="0" dirty="0">
              <a:solidFill>
                <a:srgbClr val="333333"/>
              </a:solidFill>
              <a:effectLst/>
              <a:latin typeface="Roboto" panose="02000000000000000000" pitchFamily="2" charset="0"/>
            </a:endParaRPr>
          </a:p>
          <a:p>
            <a:r>
              <a:rPr lang="zh-TW" altLang="en-US" b="1" dirty="0"/>
              <a:t>突發長度 </a:t>
            </a:r>
            <a:r>
              <a:rPr lang="en-US" altLang="zh-TW" b="1" dirty="0"/>
              <a:t>(Burst Length)</a:t>
            </a:r>
            <a:r>
              <a:rPr lang="zh-TW" altLang="en-US" b="1" dirty="0"/>
              <a:t>：</a:t>
            </a:r>
            <a:endParaRPr lang="zh-TW" altLang="en-US" dirty="0"/>
          </a:p>
          <a:p>
            <a:pPr>
              <a:buFont typeface="Arial" panose="020B0604020202020204" pitchFamily="34" charset="0"/>
              <a:buChar char="•"/>
            </a:pPr>
            <a:r>
              <a:rPr lang="en-US" altLang="zh-TW" dirty="0"/>
              <a:t>AXI </a:t>
            </a:r>
            <a:r>
              <a:rPr lang="zh-TW" altLang="en-US" dirty="0"/>
              <a:t>突發長度定義了一次突發傳輸中包含的數據節數（或數據傳輸次數）。</a:t>
            </a:r>
          </a:p>
          <a:p>
            <a:pPr>
              <a:buFont typeface="Arial" panose="020B0604020202020204" pitchFamily="34" charset="0"/>
              <a:buChar char="•"/>
            </a:pPr>
            <a:r>
              <a:rPr lang="zh-TW" altLang="en-US" b="1" dirty="0"/>
              <a:t>讀操作使用</a:t>
            </a:r>
            <a:r>
              <a:rPr lang="zh-TW" altLang="en-US" dirty="0"/>
              <a:t> </a:t>
            </a:r>
            <a:r>
              <a:rPr lang="en-US" altLang="zh-TW" dirty="0"/>
              <a:t>ARLEN[7:0]</a:t>
            </a:r>
            <a:r>
              <a:rPr lang="zh-TW" altLang="en-US" dirty="0"/>
              <a:t>，</a:t>
            </a:r>
            <a:r>
              <a:rPr lang="zh-TW" altLang="en-US" b="1" dirty="0"/>
              <a:t>寫操作使用</a:t>
            </a:r>
            <a:r>
              <a:rPr lang="zh-TW" altLang="en-US" dirty="0"/>
              <a:t> </a:t>
            </a:r>
            <a:r>
              <a:rPr lang="en-US" altLang="zh-TW" dirty="0"/>
              <a:t>AWLEN[7:0]</a:t>
            </a:r>
            <a:r>
              <a:rPr lang="zh-TW" altLang="en-US" dirty="0"/>
              <a:t>。</a:t>
            </a:r>
          </a:p>
          <a:p>
            <a:pPr>
              <a:buFont typeface="Arial" panose="020B0604020202020204" pitchFamily="34" charset="0"/>
              <a:buChar char="•"/>
            </a:pPr>
            <a:r>
              <a:rPr lang="zh-TW" altLang="en-US" dirty="0"/>
              <a:t>根據 </a:t>
            </a:r>
            <a:r>
              <a:rPr lang="en-US" altLang="zh-TW" dirty="0"/>
              <a:t>AXI </a:t>
            </a:r>
            <a:r>
              <a:rPr lang="zh-TW" altLang="en-US" dirty="0"/>
              <a:t>協議規定，突發長度實際為 </a:t>
            </a:r>
            <a:r>
              <a:rPr lang="en-US" altLang="zh-TW" dirty="0" err="1"/>
              <a:t>AxLEN</a:t>
            </a:r>
            <a:r>
              <a:rPr lang="en-US" altLang="zh-TW" dirty="0"/>
              <a:t> + 1</a:t>
            </a:r>
            <a:r>
              <a:rPr lang="zh-TW" altLang="en-US" dirty="0"/>
              <a:t>。</a:t>
            </a:r>
            <a:br>
              <a:rPr lang="zh-TW" altLang="en-US" dirty="0"/>
            </a:br>
            <a:r>
              <a:rPr lang="zh-TW" altLang="en-US" dirty="0"/>
              <a:t>例如：如果 </a:t>
            </a:r>
            <a:r>
              <a:rPr lang="en-US" altLang="zh-TW" dirty="0"/>
              <a:t>ARLEN = 0x03</a:t>
            </a:r>
            <a:r>
              <a:rPr lang="zh-TW" altLang="en-US" dirty="0"/>
              <a:t>，則突發長度為 </a:t>
            </a:r>
            <a:r>
              <a:rPr lang="en-US" altLang="zh-TW" dirty="0"/>
              <a:t>3 + 1 = 4</a:t>
            </a:r>
            <a:r>
              <a:rPr lang="zh-TW" altLang="en-US" dirty="0"/>
              <a:t>，表示本次傳輸包含 </a:t>
            </a:r>
            <a:r>
              <a:rPr lang="en-US" altLang="zh-TW" dirty="0"/>
              <a:t>4 </a:t>
            </a:r>
            <a:r>
              <a:rPr lang="zh-TW" altLang="en-US" dirty="0"/>
              <a:t>次數據操作。</a:t>
            </a:r>
          </a:p>
          <a:p>
            <a:r>
              <a:rPr lang="zh-TW" altLang="en-US" b="1" dirty="0"/>
              <a:t>遵守的規則：</a:t>
            </a:r>
            <a:endParaRPr lang="zh-TW" altLang="en-US" dirty="0"/>
          </a:p>
          <a:p>
            <a:pPr>
              <a:buFont typeface="Arial" panose="020B0604020202020204" pitchFamily="34" charset="0"/>
              <a:buChar char="•"/>
            </a:pPr>
            <a:r>
              <a:rPr lang="en-US" altLang="zh-TW" b="1" dirty="0"/>
              <a:t>WRAP </a:t>
            </a:r>
            <a:r>
              <a:rPr lang="zh-TW" altLang="en-US" b="1" dirty="0"/>
              <a:t>傳輸類型：</a:t>
            </a:r>
            <a:r>
              <a:rPr lang="zh-TW" altLang="en-US" dirty="0"/>
              <a:t> 突發長度必須是 </a:t>
            </a:r>
            <a:r>
              <a:rPr lang="en-US" altLang="zh-TW" dirty="0"/>
              <a:t>2, 4, 8, 16 </a:t>
            </a:r>
            <a:r>
              <a:rPr lang="zh-TW" altLang="en-US" dirty="0"/>
              <a:t>之一，原因是 </a:t>
            </a:r>
            <a:r>
              <a:rPr lang="en-US" altLang="zh-TW" dirty="0"/>
              <a:t>WRAP </a:t>
            </a:r>
            <a:r>
              <a:rPr lang="zh-TW" altLang="en-US" dirty="0"/>
              <a:t>模式要求數據以循環方式填充地址。</a:t>
            </a:r>
          </a:p>
          <a:p>
            <a:pPr>
              <a:buFont typeface="Arial" panose="020B0604020202020204" pitchFamily="34" charset="0"/>
              <a:buChar char="•"/>
            </a:pPr>
            <a:r>
              <a:rPr lang="zh-TW" altLang="en-US" b="1" dirty="0"/>
              <a:t>地址跨越限制：</a:t>
            </a:r>
            <a:r>
              <a:rPr lang="zh-TW" altLang="en-US" dirty="0"/>
              <a:t> 一次突發傳輸的地址不能跨越一個 </a:t>
            </a:r>
            <a:r>
              <a:rPr lang="en-US" altLang="zh-TW" dirty="0"/>
              <a:t>4KB </a:t>
            </a:r>
            <a:r>
              <a:rPr lang="zh-TW" altLang="en-US" dirty="0"/>
              <a:t>分區，這是為了避免跨越頁面引發存儲器訪問錯誤。</a:t>
            </a:r>
          </a:p>
          <a:p>
            <a:pPr>
              <a:buFont typeface="Arial" panose="020B0604020202020204" pitchFamily="34" charset="0"/>
              <a:buChar char="•"/>
            </a:pPr>
            <a:r>
              <a:rPr lang="zh-TW" altLang="en-US" b="1" dirty="0"/>
              <a:t>不能提前結束 </a:t>
            </a:r>
            <a:r>
              <a:rPr lang="en-US" altLang="zh-TW" b="1" dirty="0"/>
              <a:t>(early termination)</a:t>
            </a:r>
            <a:r>
              <a:rPr lang="zh-TW" altLang="en-US" b="1" dirty="0"/>
              <a:t>：</a:t>
            </a:r>
            <a:r>
              <a:rPr lang="zh-TW" altLang="en-US" dirty="0"/>
              <a:t> 突發傳輸必須完成協議中約定的所有數據操作，否則會導致協議不兼容。</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C427E647-4089-F467-56FB-559BC52D836A}"/>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72663746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D6098-6EDB-65BC-F5FF-71F82932240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756A457-EE9E-9600-9D5C-2D9F15500CC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649770C-75E4-25D6-17F3-CB14F80D51CF}"/>
              </a:ext>
            </a:extLst>
          </p:cNvPr>
          <p:cNvSpPr>
            <a:spLocks noGrp="1"/>
          </p:cNvSpPr>
          <p:nvPr>
            <p:ph type="body" idx="1"/>
          </p:nvPr>
        </p:nvSpPr>
        <p:spPr/>
        <p:txBody>
          <a:bodyPr/>
          <a:lstStyle/>
          <a:p>
            <a:r>
              <a:rPr lang="zh-TW" altLang="en-US" b="1" dirty="0"/>
              <a:t>突發傳輸寬度 </a:t>
            </a:r>
            <a:r>
              <a:rPr lang="en-US" altLang="zh-TW" b="1" dirty="0"/>
              <a:t>(Burst Size)</a:t>
            </a:r>
          </a:p>
          <a:p>
            <a:pPr>
              <a:buFont typeface="Arial" panose="020B0604020202020204" pitchFamily="34" charset="0"/>
              <a:buChar char="•"/>
            </a:pPr>
            <a:r>
              <a:rPr lang="zh-TW" altLang="en-US" dirty="0"/>
              <a:t>突發傳輸寬度定義了每周期傳輸的數據量，單位是字節 </a:t>
            </a:r>
            <a:r>
              <a:rPr lang="en-US" altLang="zh-TW" dirty="0"/>
              <a:t>(Byte)</a:t>
            </a:r>
            <a:r>
              <a:rPr lang="zh-TW" altLang="en-US" dirty="0"/>
              <a:t>。</a:t>
            </a:r>
          </a:p>
          <a:p>
            <a:pPr>
              <a:buFont typeface="Arial" panose="020B0604020202020204" pitchFamily="34" charset="0"/>
              <a:buChar char="•"/>
            </a:pPr>
            <a:r>
              <a:rPr lang="zh-TW" altLang="en-US" dirty="0"/>
              <a:t>在 </a:t>
            </a:r>
            <a:r>
              <a:rPr lang="en-US" altLang="zh-TW" dirty="0"/>
              <a:t>AXI </a:t>
            </a:r>
            <a:r>
              <a:rPr lang="zh-TW" altLang="en-US" dirty="0"/>
              <a:t>協議中，這由 </a:t>
            </a:r>
            <a:r>
              <a:rPr lang="en-US" altLang="zh-TW" b="1" dirty="0"/>
              <a:t>AXSIZE </a:t>
            </a:r>
            <a:r>
              <a:rPr lang="zh-TW" altLang="en-US" b="1" dirty="0"/>
              <a:t>信號</a:t>
            </a:r>
            <a:r>
              <a:rPr lang="zh-TW" altLang="en-US" dirty="0"/>
              <a:t> 控制。</a:t>
            </a:r>
          </a:p>
          <a:p>
            <a:pPr>
              <a:buFont typeface="Arial" panose="020B0604020202020204" pitchFamily="34" charset="0"/>
              <a:buChar char="•"/>
            </a:pPr>
            <a:r>
              <a:rPr lang="en-US" altLang="zh-TW" b="1" dirty="0"/>
              <a:t>AXSIZE </a:t>
            </a:r>
            <a:r>
              <a:rPr lang="zh-TW" altLang="en-US" b="1" dirty="0"/>
              <a:t>的位寬為 </a:t>
            </a:r>
            <a:r>
              <a:rPr lang="en-US" altLang="zh-TW" b="1" dirty="0"/>
              <a:t>3-bit</a:t>
            </a:r>
            <a:r>
              <a:rPr lang="zh-TW" altLang="en-US" dirty="0"/>
              <a:t>，用於表示每周期的傳輸寬度，公式</a:t>
            </a:r>
            <a:r>
              <a:rPr lang="en-US" altLang="zh-TW" dirty="0"/>
              <a:t>=</a:t>
            </a:r>
            <a:r>
              <a:rPr lang="en-US" altLang="zh-CN" b="0" i="0" dirty="0">
                <a:solidFill>
                  <a:srgbClr val="333333"/>
                </a:solidFill>
                <a:effectLst/>
                <a:latin typeface="Roboto" panose="02000000000000000000" pitchFamily="2" charset="0"/>
              </a:rPr>
              <a:t>2 ^ AXSIZE</a:t>
            </a:r>
          </a:p>
          <a:p>
            <a:pPr>
              <a:buFont typeface="Arial" panose="020B0604020202020204" pitchFamily="34" charset="0"/>
              <a:buChar char="•"/>
            </a:pPr>
            <a:r>
              <a:rPr lang="zh-TW" altLang="en-US" dirty="0"/>
              <a:t>例如：當 </a:t>
            </a:r>
            <a:r>
              <a:rPr lang="en-US" altLang="zh-TW" dirty="0"/>
              <a:t>AXSIZE = 0b000 </a:t>
            </a:r>
            <a:r>
              <a:rPr lang="zh-TW" altLang="en-US" dirty="0"/>
              <a:t>時，傳輸寬度 </a:t>
            </a:r>
            <a:r>
              <a:rPr lang="en-US" altLang="zh-TW" dirty="0"/>
              <a:t>= 20=12^0 = 120=1 </a:t>
            </a:r>
            <a:r>
              <a:rPr lang="zh-TW" altLang="en-US" dirty="0"/>
              <a:t>字節（</a:t>
            </a:r>
            <a:r>
              <a:rPr lang="en-US" altLang="zh-TW" dirty="0"/>
              <a:t>8 </a:t>
            </a:r>
            <a:r>
              <a:rPr lang="zh-TW" altLang="en-US" dirty="0"/>
              <a:t>位）。</a:t>
            </a:r>
          </a:p>
          <a:p>
            <a:pPr>
              <a:buFont typeface="Arial" panose="020B0604020202020204" pitchFamily="34" charset="0"/>
              <a:buChar char="•"/>
            </a:pPr>
            <a:r>
              <a:rPr lang="zh-TW" altLang="en-US" dirty="0"/>
              <a:t>當 </a:t>
            </a:r>
            <a:r>
              <a:rPr lang="en-US" altLang="zh-TW" dirty="0"/>
              <a:t>AXSIZE = 0b011 </a:t>
            </a:r>
            <a:r>
              <a:rPr lang="zh-TW" altLang="en-US" dirty="0"/>
              <a:t>時，傳輸寬度 </a:t>
            </a:r>
            <a:r>
              <a:rPr lang="en-US" altLang="zh-TW" dirty="0"/>
              <a:t>= 23=82^3 = 823=8 </a:t>
            </a:r>
            <a:r>
              <a:rPr lang="zh-TW" altLang="en-US" dirty="0"/>
              <a:t>字節（</a:t>
            </a:r>
            <a:r>
              <a:rPr lang="en-US" altLang="zh-TW" dirty="0"/>
              <a:t>64 </a:t>
            </a:r>
            <a:r>
              <a:rPr lang="zh-TW" altLang="en-US" dirty="0"/>
              <a:t>位）。</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750"/>
              </a:spcAft>
            </a:pPr>
            <a:r>
              <a:rPr lang="zh-CN" altLang="en-US" b="0" i="0" dirty="0">
                <a:solidFill>
                  <a:srgbClr val="333333"/>
                </a:solidFill>
                <a:effectLst/>
                <a:latin typeface="Roboto" panose="02000000000000000000" pitchFamily="2" charset="0"/>
              </a:rPr>
              <a:t>共有 </a:t>
            </a:r>
            <a:r>
              <a:rPr lang="en-US" altLang="zh-CN" b="0" i="0" dirty="0">
                <a:solidFill>
                  <a:srgbClr val="333333"/>
                </a:solidFill>
                <a:effectLst/>
                <a:latin typeface="Roboto" panose="02000000000000000000" pitchFamily="2" charset="0"/>
              </a:rPr>
              <a:t>3 </a:t>
            </a:r>
            <a:r>
              <a:rPr lang="zh-CN" altLang="en-US" b="0" i="0" dirty="0">
                <a:solidFill>
                  <a:srgbClr val="333333"/>
                </a:solidFill>
                <a:effectLst/>
                <a:latin typeface="Roboto" panose="02000000000000000000" pitchFamily="2" charset="0"/>
              </a:rPr>
              <a:t>种，分别为 </a:t>
            </a: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a:t>
            </a:r>
            <a:r>
              <a:rPr lang="en-US" altLang="zh-CN" b="0" i="0" dirty="0">
                <a:solidFill>
                  <a:srgbClr val="333333"/>
                </a:solidFill>
                <a:effectLst/>
                <a:latin typeface="Roboto" panose="02000000000000000000" pitchFamily="2" charset="0"/>
              </a:rPr>
              <a:t>INCR </a:t>
            </a:r>
            <a:r>
              <a:rPr lang="zh-CN" altLang="en-US" b="0" i="0" dirty="0">
                <a:solidFill>
                  <a:srgbClr val="333333"/>
                </a:solidFill>
                <a:effectLst/>
                <a:latin typeface="Roboto" panose="02000000000000000000" pitchFamily="2" charset="0"/>
              </a:rPr>
              <a:t>以及 </a:t>
            </a: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：每次传输事务的地址均为同一地址。该类型适合对同一地址进行反复操作，例如写入或者读出</a:t>
            </a:r>
            <a:r>
              <a:rPr lang="en-US" altLang="zh-CN" b="0" i="0" dirty="0">
                <a:solidFill>
                  <a:srgbClr val="333333"/>
                </a:solidFill>
                <a:effectLst/>
                <a:latin typeface="Roboto" panose="02000000000000000000" pitchFamily="2" charset="0"/>
              </a:rPr>
              <a:t>FIFO</a:t>
            </a:r>
            <a:r>
              <a:rPr lang="zh-CN" altLang="en-US" b="0" i="0" dirty="0">
                <a:solidFill>
                  <a:srgbClr val="333333"/>
                </a:solidFill>
                <a:effectLst/>
                <a:latin typeface="Roboto" panose="02000000000000000000" pitchFamily="2" charset="0"/>
              </a:rPr>
              <a:t>，其操作地址就是固定的。</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INCR</a:t>
            </a:r>
            <a:r>
              <a:rPr lang="zh-CN" altLang="en-US" b="0" i="0" dirty="0">
                <a:solidFill>
                  <a:srgbClr val="333333"/>
                </a:solidFill>
                <a:effectLst/>
                <a:latin typeface="Roboto" panose="02000000000000000000" pitchFamily="2" charset="0"/>
              </a:rPr>
              <a:t>：增量突发，后续数据的地址在初始地址的基础上进行递增，递增幅度与传输宽度相同。适合对于 </a:t>
            </a:r>
            <a:r>
              <a:rPr lang="en-US" altLang="zh-CN" b="0" i="0" dirty="0">
                <a:solidFill>
                  <a:srgbClr val="333333"/>
                </a:solidFill>
                <a:effectLst/>
                <a:latin typeface="Roboto" panose="02000000000000000000" pitchFamily="2" charset="0"/>
              </a:rPr>
              <a:t>RAM </a:t>
            </a:r>
            <a:r>
              <a:rPr lang="zh-CN" altLang="en-US" b="0" i="0" dirty="0">
                <a:solidFill>
                  <a:srgbClr val="333333"/>
                </a:solidFill>
                <a:effectLst/>
                <a:latin typeface="Roboto" panose="02000000000000000000" pitchFamily="2" charset="0"/>
              </a:rPr>
              <a:t>等通过地址映射（</a:t>
            </a:r>
            <a:r>
              <a:rPr lang="en-US" altLang="zh-CN" b="0" i="0" dirty="0">
                <a:solidFill>
                  <a:srgbClr val="333333"/>
                </a:solidFill>
                <a:effectLst/>
                <a:latin typeface="Roboto" panose="02000000000000000000" pitchFamily="2" charset="0"/>
              </a:rPr>
              <a:t>mapped memory</a:t>
            </a:r>
            <a:r>
              <a:rPr lang="zh-CN" altLang="en-US" b="0" i="0" dirty="0">
                <a:solidFill>
                  <a:srgbClr val="333333"/>
                </a:solidFill>
                <a:effectLst/>
                <a:latin typeface="Roboto" panose="02000000000000000000" pitchFamily="2" charset="0"/>
              </a:rPr>
              <a:t>）的存储介质进行读写操作，最为常用</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：与增量突发类似，不过其地址增长到最高地址后会跳转到边界地址，再重新递增。适合对</a:t>
            </a:r>
            <a:r>
              <a:rPr lang="en-US" altLang="zh-CN" b="0" i="0" dirty="0">
                <a:solidFill>
                  <a:srgbClr val="333333"/>
                </a:solidFill>
                <a:effectLst/>
                <a:latin typeface="Roboto" panose="02000000000000000000" pitchFamily="2" charset="0"/>
              </a:rPr>
              <a:t>cache</a:t>
            </a:r>
            <a:r>
              <a:rPr lang="zh-CN" altLang="en-US" b="0" i="0" dirty="0">
                <a:solidFill>
                  <a:srgbClr val="333333"/>
                </a:solidFill>
                <a:effectLst/>
                <a:latin typeface="Roboto" panose="02000000000000000000" pitchFamily="2" charset="0"/>
              </a:rPr>
              <a:t>的访问</a:t>
            </a: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写选取（</a:t>
            </a:r>
            <a:r>
              <a:rPr lang="en-US" altLang="zh-CN" b="1" i="0" dirty="0">
                <a:solidFill>
                  <a:srgbClr val="333333"/>
                </a:solidFill>
                <a:effectLst/>
                <a:latin typeface="Roboto" panose="02000000000000000000" pitchFamily="2" charset="0"/>
              </a:rPr>
              <a:t>Write strobes</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en-US" altLang="zh-TW" dirty="0"/>
              <a:t>WSTRB </a:t>
            </a:r>
            <a:r>
              <a:rPr lang="zh-TW" altLang="en-US" dirty="0"/>
              <a:t>是 </a:t>
            </a:r>
            <a:r>
              <a:rPr lang="en-US" altLang="zh-TW" dirty="0"/>
              <a:t>AXI </a:t>
            </a:r>
            <a:r>
              <a:rPr lang="zh-TW" altLang="en-US" dirty="0"/>
              <a:t>協議中的一個 </a:t>
            </a:r>
            <a:r>
              <a:rPr lang="zh-TW" altLang="en-US" b="1" dirty="0"/>
              <a:t>寫選取信號 </a:t>
            </a:r>
            <a:r>
              <a:rPr lang="en-US" altLang="zh-TW" b="1" dirty="0"/>
              <a:t>(Write strobes)</a:t>
            </a:r>
            <a:r>
              <a:rPr lang="zh-TW" altLang="en-US" dirty="0"/>
              <a:t>，其每一位（</a:t>
            </a:r>
            <a:r>
              <a:rPr lang="en-US" altLang="zh-TW" dirty="0"/>
              <a:t>bit</a:t>
            </a:r>
            <a:r>
              <a:rPr lang="zh-TW" altLang="en-US" dirty="0"/>
              <a:t>）對應數據通道中的一個字節是否有效。當 </a:t>
            </a:r>
            <a:r>
              <a:rPr lang="en-US" altLang="zh-TW" dirty="0"/>
              <a:t>WSTRB[n] </a:t>
            </a:r>
            <a:r>
              <a:rPr lang="zh-TW" altLang="en-US" dirty="0"/>
              <a:t>為 </a:t>
            </a:r>
            <a:r>
              <a:rPr lang="en-US" altLang="zh-TW" dirty="0"/>
              <a:t>1 </a:t>
            </a:r>
            <a:r>
              <a:rPr lang="zh-TW" altLang="en-US" dirty="0"/>
              <a:t>時，對應的數據字節（</a:t>
            </a:r>
            <a:r>
              <a:rPr lang="en-US" altLang="zh-TW" dirty="0"/>
              <a:t>WDATA[8n+7:8n]</a:t>
            </a:r>
            <a:r>
              <a:rPr lang="zh-TW" altLang="en-US" dirty="0"/>
              <a:t>）有效；當 </a:t>
            </a:r>
            <a:r>
              <a:rPr lang="en-US" altLang="zh-TW" dirty="0"/>
              <a:t>WSTRB[n] </a:t>
            </a:r>
            <a:r>
              <a:rPr lang="zh-TW" altLang="en-US" dirty="0"/>
              <a:t>為 </a:t>
            </a:r>
            <a:r>
              <a:rPr lang="en-US" altLang="zh-TW" dirty="0"/>
              <a:t>0 </a:t>
            </a:r>
            <a:r>
              <a:rPr lang="zh-TW" altLang="en-US" dirty="0"/>
              <a:t>時，對應的數據字節無效。例如：在 </a:t>
            </a:r>
            <a:r>
              <a:rPr lang="en-US" altLang="zh-TW" dirty="0"/>
              <a:t>32-bit </a:t>
            </a:r>
            <a:r>
              <a:rPr lang="zh-TW" altLang="en-US" dirty="0"/>
              <a:t>的數據總線中，</a:t>
            </a:r>
            <a:r>
              <a:rPr lang="en-US" altLang="zh-TW" dirty="0"/>
              <a:t>WSTRB </a:t>
            </a:r>
            <a:r>
              <a:rPr lang="zh-TW" altLang="en-US" dirty="0"/>
              <a:t>信號有 </a:t>
            </a:r>
            <a:r>
              <a:rPr lang="en-US" altLang="zh-TW" dirty="0"/>
              <a:t>4 </a:t>
            </a:r>
            <a:r>
              <a:rPr lang="zh-TW" altLang="en-US" dirty="0"/>
              <a:t>個 </a:t>
            </a:r>
            <a:r>
              <a:rPr lang="en-US" altLang="zh-TW" dirty="0"/>
              <a:t>bit</a:t>
            </a:r>
            <a:r>
              <a:rPr lang="zh-TW" altLang="en-US" dirty="0"/>
              <a:t>，分別控制 </a:t>
            </a:r>
            <a:r>
              <a:rPr lang="en-US" altLang="zh-TW" dirty="0"/>
              <a:t>4 </a:t>
            </a:r>
            <a:r>
              <a:rPr lang="zh-TW" altLang="en-US" dirty="0"/>
              <a:t>個字節的有效性。</a:t>
            </a:r>
            <a:endParaRPr lang="en-US" altLang="zh-TW" dirty="0"/>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读、写响应（</a:t>
            </a:r>
            <a:r>
              <a:rPr lang="en-US" altLang="zh-CN" b="1" i="0" dirty="0">
                <a:solidFill>
                  <a:srgbClr val="333333"/>
                </a:solidFill>
                <a:effectLst/>
                <a:latin typeface="Roboto" panose="02000000000000000000" pitchFamily="2" charset="0"/>
              </a:rPr>
              <a:t>Read and write response</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zh-CN" altLang="en-US" b="0" i="0" dirty="0">
                <a:solidFill>
                  <a:srgbClr val="333333"/>
                </a:solidFill>
                <a:effectLst/>
                <a:latin typeface="Roboto" panose="02000000000000000000" pitchFamily="2" charset="0"/>
              </a:rPr>
              <a:t>        响应值包括：</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OKAY (0b00)</a:t>
            </a:r>
            <a:r>
              <a:rPr lang="zh-CN" altLang="en-US" b="0" i="0" dirty="0">
                <a:solidFill>
                  <a:srgbClr val="333333"/>
                </a:solidFill>
                <a:effectLst/>
                <a:latin typeface="Roboto" panose="02000000000000000000" pitchFamily="2" charset="0"/>
              </a:rPr>
              <a:t>：正常访问成功。表示已成功完成正常访问</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EXOKAY (0b01)</a:t>
            </a:r>
            <a:r>
              <a:rPr lang="zh-CN" altLang="en-US" b="0" i="0" dirty="0">
                <a:solidFill>
                  <a:srgbClr val="333333"/>
                </a:solidFill>
                <a:effectLst/>
                <a:latin typeface="Roboto" panose="02000000000000000000" pitchFamily="2" charset="0"/>
              </a:rPr>
              <a:t>：专属访问成功。</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SLVERR (0b10)</a:t>
            </a:r>
            <a:r>
              <a:rPr lang="zh-CN" altLang="en-US" b="0" i="0" dirty="0">
                <a:solidFill>
                  <a:srgbClr val="333333"/>
                </a:solidFill>
                <a:effectLst/>
                <a:latin typeface="Roboto" panose="02000000000000000000" pitchFamily="2" charset="0"/>
              </a:rPr>
              <a:t>：从设备错误。已成功访问从设备，但从设备希望向发端主设备返回错误条件（例如，数据读取无效）。</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DECERR (0b11)</a:t>
            </a:r>
            <a:r>
              <a:rPr lang="zh-CN" altLang="en-US" b="0" i="0" dirty="0">
                <a:solidFill>
                  <a:srgbClr val="333333"/>
                </a:solidFill>
                <a:effectLst/>
                <a:latin typeface="Roboto" panose="02000000000000000000" pitchFamily="2" charset="0"/>
              </a:rPr>
              <a:t>：解码器错误。通常由互连组件生成，用于指示传输事务地址处没有任何从设备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5B424FF-2BAA-030E-0528-FC432985EEEA}"/>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312600817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72</a:t>
            </a:fld>
            <a:endParaRPr lang="zh-CN" altLang="en-US"/>
          </a:p>
        </p:txBody>
      </p:sp>
    </p:spTree>
    <p:extLst>
      <p:ext uri="{BB962C8B-B14F-4D97-AF65-F5344CB8AC3E}">
        <p14:creationId xmlns:p14="http://schemas.microsoft.com/office/powerpoint/2010/main" val="379921030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161357879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74</a:t>
            </a:fld>
            <a:endParaRPr lang="zh-CN" altLang="en-US"/>
          </a:p>
        </p:txBody>
      </p:sp>
    </p:spTree>
    <p:extLst>
      <p:ext uri="{BB962C8B-B14F-4D97-AF65-F5344CB8AC3E}">
        <p14:creationId xmlns:p14="http://schemas.microsoft.com/office/powerpoint/2010/main" val="160387099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285795703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52995256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125591740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329360981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79</a:t>
            </a:fld>
            <a:endParaRPr lang="zh-CN" altLang="en-US"/>
          </a:p>
        </p:txBody>
      </p:sp>
    </p:spTree>
    <p:extLst>
      <p:ext uri="{BB962C8B-B14F-4D97-AF65-F5344CB8AC3E}">
        <p14:creationId xmlns:p14="http://schemas.microsoft.com/office/powerpoint/2010/main" val="3010163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80</a:t>
            </a:fld>
            <a:endParaRPr lang="zh-CN" altLang="en-US"/>
          </a:p>
        </p:txBody>
      </p:sp>
    </p:spTree>
    <p:extLst>
      <p:ext uri="{BB962C8B-B14F-4D97-AF65-F5344CB8AC3E}">
        <p14:creationId xmlns:p14="http://schemas.microsoft.com/office/powerpoint/2010/main" val="107492504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81</a:t>
            </a:fld>
            <a:endParaRPr lang="zh-CN" altLang="en-US"/>
          </a:p>
        </p:txBody>
      </p:sp>
    </p:spTree>
    <p:extLst>
      <p:ext uri="{BB962C8B-B14F-4D97-AF65-F5344CB8AC3E}">
        <p14:creationId xmlns:p14="http://schemas.microsoft.com/office/powerpoint/2010/main" val="152288748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82</a:t>
            </a:fld>
            <a:endParaRPr lang="zh-CN" altLang="en-US"/>
          </a:p>
        </p:txBody>
      </p:sp>
    </p:spTree>
    <p:extLst>
      <p:ext uri="{BB962C8B-B14F-4D97-AF65-F5344CB8AC3E}">
        <p14:creationId xmlns:p14="http://schemas.microsoft.com/office/powerpoint/2010/main" val="333004544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83</a:t>
            </a:fld>
            <a:endParaRPr lang="zh-CN" altLang="en-US"/>
          </a:p>
        </p:txBody>
      </p:sp>
    </p:spTree>
    <p:extLst>
      <p:ext uri="{BB962C8B-B14F-4D97-AF65-F5344CB8AC3E}">
        <p14:creationId xmlns:p14="http://schemas.microsoft.com/office/powerpoint/2010/main" val="88701911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84</a:t>
            </a:fld>
            <a:endParaRPr lang="zh-CN" altLang="en-US"/>
          </a:p>
        </p:txBody>
      </p:sp>
    </p:spTree>
    <p:extLst>
      <p:ext uri="{BB962C8B-B14F-4D97-AF65-F5344CB8AC3E}">
        <p14:creationId xmlns:p14="http://schemas.microsoft.com/office/powerpoint/2010/main" val="231662204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85</a:t>
            </a:fld>
            <a:endParaRPr lang="zh-CN" altLang="en-US"/>
          </a:p>
        </p:txBody>
      </p:sp>
    </p:spTree>
    <p:extLst>
      <p:ext uri="{BB962C8B-B14F-4D97-AF65-F5344CB8AC3E}">
        <p14:creationId xmlns:p14="http://schemas.microsoft.com/office/powerpoint/2010/main" val="118326339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在</a:t>
            </a:r>
            <a:r>
              <a:rPr lang="en-US" altLang="zh-TW" sz="1000" b="0" i="0" dirty="0">
                <a:solidFill>
                  <a:srgbClr val="262626"/>
                </a:solidFill>
                <a:effectLst/>
                <a:latin typeface="-apple-system"/>
              </a:rPr>
              <a:t>Verilog</a:t>
            </a:r>
            <a:r>
              <a:rPr lang="zh-TW" altLang="en-US" sz="1000" b="0" i="0" dirty="0">
                <a:solidFill>
                  <a:srgbClr val="262626"/>
                </a:solidFill>
                <a:effectLst/>
                <a:latin typeface="-apple-system"/>
              </a:rPr>
              <a:t>中我將演算法中的</a:t>
            </a:r>
            <a:r>
              <a:rPr lang="en-US" altLang="zh-TW" sz="1000" b="0" i="0" dirty="0" err="1">
                <a:solidFill>
                  <a:srgbClr val="262626"/>
                </a:solidFill>
                <a:effectLst/>
                <a:latin typeface="-apple-system"/>
              </a:rPr>
              <a:t>cj</a:t>
            </a:r>
            <a:r>
              <a:rPr lang="zh-TW" altLang="en-US" sz="1000" b="0" i="0" dirty="0">
                <a:solidFill>
                  <a:srgbClr val="262626"/>
                </a:solidFill>
                <a:effectLst/>
                <a:latin typeface="-apple-system"/>
              </a:rPr>
              <a:t>換成了</a:t>
            </a:r>
            <a:r>
              <a:rPr lang="en-US" altLang="zh-TW" sz="1000" b="0" i="0" dirty="0">
                <a:solidFill>
                  <a:srgbClr val="262626"/>
                </a:solidFill>
                <a:effectLst/>
                <a:latin typeface="-apple-system"/>
              </a:rPr>
              <a:t>ci</a:t>
            </a:r>
            <a:r>
              <a:rPr lang="zh-TW" altLang="en-US" sz="1000" b="0" i="0" dirty="0">
                <a:solidFill>
                  <a:srgbClr val="262626"/>
                </a:solidFill>
                <a:effectLst/>
                <a:latin typeface="-apple-system"/>
              </a:rPr>
              <a:t>，</a:t>
            </a:r>
            <a:r>
              <a:rPr lang="en-US" altLang="zh-TW" sz="1000" b="0" i="0" dirty="0">
                <a:solidFill>
                  <a:srgbClr val="262626"/>
                </a:solidFill>
                <a:effectLst/>
                <a:latin typeface="-apple-system"/>
              </a:rPr>
              <a:t>ci</a:t>
            </a:r>
            <a:r>
              <a:rPr lang="zh-TW" altLang="en-US" sz="1000" b="0" i="0" dirty="0">
                <a:solidFill>
                  <a:srgbClr val="262626"/>
                </a:solidFill>
                <a:effectLst/>
                <a:latin typeface="-apple-system"/>
              </a:rPr>
              <a:t>換成了</a:t>
            </a:r>
            <a:r>
              <a:rPr lang="en-US" altLang="zh-TW" sz="1000" b="0" i="0" dirty="0" err="1">
                <a:solidFill>
                  <a:srgbClr val="262626"/>
                </a:solidFill>
                <a:effectLst/>
                <a:latin typeface="-apple-system"/>
              </a:rPr>
              <a:t>cj</a:t>
            </a:r>
            <a:r>
              <a:rPr lang="zh-TW" altLang="en-US" sz="1000" b="0" i="0" dirty="0">
                <a:solidFill>
                  <a:srgbClr val="262626"/>
                </a:solidFill>
                <a:effectLst/>
                <a:latin typeface="-apple-system"/>
              </a:rPr>
              <a:t>，主要是為了對應其他</a:t>
            </a:r>
            <a:r>
              <a:rPr lang="en-US" altLang="zh-TW" sz="1000" b="0" i="0" dirty="0">
                <a:solidFill>
                  <a:srgbClr val="262626"/>
                </a:solidFill>
                <a:effectLst/>
                <a:latin typeface="-apple-system"/>
              </a:rPr>
              <a:t>Sampler</a:t>
            </a:r>
            <a:r>
              <a:rPr lang="zh-TW" altLang="en-US" sz="1000" b="0" i="0" dirty="0">
                <a:solidFill>
                  <a:srgbClr val="262626"/>
                </a:solidFill>
                <a:effectLst/>
                <a:latin typeface="-apple-system"/>
              </a:rPr>
              <a:t>中</a:t>
            </a:r>
            <a:r>
              <a:rPr lang="en-US" altLang="zh-TW" sz="1000" b="0" i="0" dirty="0">
                <a:solidFill>
                  <a:srgbClr val="262626"/>
                </a:solidFill>
                <a:effectLst/>
                <a:latin typeface="-apple-system"/>
              </a:rPr>
              <a:t>module</a:t>
            </a:r>
            <a:br>
              <a:rPr lang="en-US" altLang="zh-TW" sz="1000" b="0" i="0" dirty="0">
                <a:solidFill>
                  <a:srgbClr val="262626"/>
                </a:solidFill>
                <a:effectLst/>
                <a:latin typeface="-apple-system"/>
              </a:rPr>
            </a:br>
            <a:br>
              <a:rPr lang="en-US" altLang="zh-TW" sz="1000" b="0" i="0" dirty="0">
                <a:solidFill>
                  <a:srgbClr val="262626"/>
                </a:solidFill>
                <a:effectLst/>
                <a:latin typeface="-apple-system"/>
              </a:rPr>
            </a:br>
            <a:r>
              <a:rPr lang="zh-TW" altLang="en-US" sz="1000" b="0" i="0" dirty="0">
                <a:solidFill>
                  <a:srgbClr val="262626"/>
                </a:solidFill>
                <a:effectLst/>
                <a:latin typeface="-apple-system"/>
              </a:rPr>
              <a:t>硬體實現上我是先在第</a:t>
            </a:r>
            <a:r>
              <a:rPr lang="en-US" altLang="zh-TW" sz="1000" b="0" i="0" dirty="0" err="1">
                <a:solidFill>
                  <a:srgbClr val="262626"/>
                </a:solidFill>
                <a:effectLst/>
                <a:latin typeface="-apple-system"/>
              </a:rPr>
              <a:t>i</a:t>
            </a:r>
            <a:r>
              <a:rPr lang="zh-TW" altLang="en-US" sz="1000" b="0" i="0" dirty="0">
                <a:solidFill>
                  <a:srgbClr val="262626"/>
                </a:solidFill>
                <a:effectLst/>
                <a:latin typeface="-apple-system"/>
              </a:rPr>
              <a:t>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執行了演算法第</a:t>
            </a:r>
            <a:r>
              <a:rPr lang="en-US" altLang="zh-TW" sz="1000" b="0" i="0" dirty="0">
                <a:solidFill>
                  <a:srgbClr val="262626"/>
                </a:solidFill>
                <a:effectLst/>
                <a:latin typeface="-apple-system"/>
              </a:rPr>
              <a:t>12</a:t>
            </a:r>
            <a:r>
              <a:rPr lang="zh-TW" altLang="en-US" sz="1000" b="0" i="0" dirty="0">
                <a:solidFill>
                  <a:srgbClr val="262626"/>
                </a:solidFill>
                <a:effectLst/>
                <a:latin typeface="-apple-system"/>
              </a:rPr>
              <a:t>行，接著在第</a:t>
            </a:r>
            <a:r>
              <a:rPr lang="en-US" altLang="zh-TW" sz="1000" b="0" i="0" dirty="0">
                <a:solidFill>
                  <a:srgbClr val="262626"/>
                </a:solidFill>
                <a:effectLst/>
                <a:latin typeface="-apple-system"/>
              </a:rPr>
              <a:t>i+1</a:t>
            </a:r>
            <a:r>
              <a:rPr lang="zh-TW" altLang="en-US" sz="1000" b="0" i="0" dirty="0">
                <a:solidFill>
                  <a:srgbClr val="262626"/>
                </a:solidFill>
                <a:effectLst/>
                <a:latin typeface="-apple-system"/>
              </a:rPr>
              <a:t>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執行演算法第</a:t>
            </a:r>
            <a:r>
              <a:rPr lang="en-US" altLang="zh-TW" sz="1000" b="0" i="0" dirty="0">
                <a:solidFill>
                  <a:srgbClr val="262626"/>
                </a:solidFill>
                <a:effectLst/>
                <a:latin typeface="-apple-system"/>
              </a:rPr>
              <a:t>11</a:t>
            </a:r>
            <a:r>
              <a:rPr lang="zh-TW" altLang="en-US" sz="1000" b="0" i="0" dirty="0">
                <a:solidFill>
                  <a:srgbClr val="262626"/>
                </a:solidFill>
                <a:effectLst/>
                <a:latin typeface="-apple-system"/>
              </a:rPr>
              <a:t>行，這樣實現的原因是我寫入第</a:t>
            </a:r>
            <a:r>
              <a:rPr lang="en-US" altLang="zh-TW" sz="1000" b="0" i="0" dirty="0">
                <a:solidFill>
                  <a:srgbClr val="262626"/>
                </a:solidFill>
                <a:effectLst/>
                <a:latin typeface="-apple-system"/>
              </a:rPr>
              <a:t>12</a:t>
            </a:r>
            <a:r>
              <a:rPr lang="zh-TW" altLang="en-US" sz="1000" b="0" i="0" dirty="0">
                <a:solidFill>
                  <a:srgbClr val="262626"/>
                </a:solidFill>
                <a:effectLst/>
                <a:latin typeface="-apple-system"/>
              </a:rPr>
              <a:t>行</a:t>
            </a:r>
            <a:r>
              <a:rPr lang="en-US" altLang="zh-TW" sz="1000" b="0" i="0" dirty="0">
                <a:solidFill>
                  <a:srgbClr val="262626"/>
                </a:solidFill>
                <a:effectLst/>
                <a:latin typeface="-apple-system"/>
              </a:rPr>
              <a:t>mem</a:t>
            </a:r>
            <a:r>
              <a:rPr lang="zh-TW" altLang="en-US" sz="1000" b="0" i="0" dirty="0">
                <a:solidFill>
                  <a:srgbClr val="262626"/>
                </a:solidFill>
                <a:effectLst/>
                <a:latin typeface="-apple-system"/>
              </a:rPr>
              <a:t>位址時，同時會將該位址原本的資料輸出出來，所以再藉由下一個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去將資料寫入另一個</a:t>
            </a:r>
            <a:r>
              <a:rPr lang="en-US" altLang="zh-TW" sz="1000" b="0" i="0" dirty="0">
                <a:solidFill>
                  <a:srgbClr val="262626"/>
                </a:solidFill>
                <a:effectLst/>
                <a:latin typeface="-apple-system"/>
              </a:rPr>
              <a:t>mem</a:t>
            </a:r>
            <a:r>
              <a:rPr lang="zh-TW" altLang="en-US" sz="1000" b="0" i="0" dirty="0">
                <a:solidFill>
                  <a:srgbClr val="262626"/>
                </a:solidFill>
                <a:effectLst/>
                <a:latin typeface="-apple-system"/>
              </a:rPr>
              <a:t>位址。</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86</a:t>
            </a:fld>
            <a:endParaRPr lang="zh-CN" altLang="en-US"/>
          </a:p>
        </p:txBody>
      </p:sp>
    </p:spTree>
    <p:extLst>
      <p:ext uri="{BB962C8B-B14F-4D97-AF65-F5344CB8AC3E}">
        <p14:creationId xmlns:p14="http://schemas.microsoft.com/office/powerpoint/2010/main" val="142641987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zh-TW" altLang="en-US" sz="1000"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87</a:t>
            </a:fld>
            <a:endParaRPr lang="zh-CN" altLang="en-US"/>
          </a:p>
        </p:txBody>
      </p:sp>
    </p:spTree>
    <p:extLst>
      <p:ext uri="{BB962C8B-B14F-4D97-AF65-F5344CB8AC3E}">
        <p14:creationId xmlns:p14="http://schemas.microsoft.com/office/powerpoint/2010/main" val="251816006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sz="900" b="0" kern="1200" dirty="0" err="1">
                <a:solidFill>
                  <a:schemeClr val="tx1"/>
                </a:solidFill>
                <a:effectLst/>
                <a:latin typeface="+mn-ea"/>
                <a:ea typeface="+mn-ea"/>
                <a:cs typeface="+mn-cs"/>
              </a:rPr>
              <a:t>Cj</a:t>
            </a:r>
            <a:r>
              <a:rPr lang="zh-TW" altLang="en-US" sz="900" b="0" kern="1200" dirty="0">
                <a:solidFill>
                  <a:schemeClr val="tx1"/>
                </a:solidFill>
                <a:effectLst/>
                <a:latin typeface="+mn-ea"/>
                <a:ea typeface="+mn-ea"/>
                <a:cs typeface="+mn-cs"/>
              </a:rPr>
              <a:t>直接接</a:t>
            </a:r>
            <a:r>
              <a:rPr lang="en-US" altLang="zh-TW" sz="900" b="0" kern="1200" dirty="0" err="1">
                <a:solidFill>
                  <a:schemeClr val="tx1"/>
                </a:solidFill>
                <a:effectLst/>
                <a:latin typeface="+mn-ea"/>
                <a:ea typeface="+mn-ea"/>
                <a:cs typeface="+mn-cs"/>
              </a:rPr>
              <a:t>c_mem</a:t>
            </a:r>
            <a:r>
              <a:rPr lang="zh-TW" altLang="en-US" sz="900" b="0" kern="1200" dirty="0">
                <a:solidFill>
                  <a:schemeClr val="tx1"/>
                </a:solidFill>
                <a:effectLst/>
                <a:latin typeface="+mn-ea"/>
                <a:ea typeface="+mn-ea"/>
                <a:cs typeface="+mn-cs"/>
              </a:rPr>
              <a:t>的</a:t>
            </a:r>
            <a:r>
              <a:rPr lang="en-US" altLang="zh-TW" sz="900" b="0" kern="1200" dirty="0" err="1">
                <a:solidFill>
                  <a:schemeClr val="tx1"/>
                </a:solidFill>
                <a:effectLst/>
                <a:latin typeface="+mn-ea"/>
                <a:ea typeface="+mn-ea"/>
                <a:cs typeface="+mn-cs"/>
              </a:rPr>
              <a:t>q_a</a:t>
            </a:r>
            <a:r>
              <a:rPr lang="zh-TW" altLang="en-US" sz="900" b="0" kern="1200" dirty="0">
                <a:solidFill>
                  <a:schemeClr val="tx1"/>
                </a:solidFill>
                <a:effectLst/>
                <a:latin typeface="+mn-ea"/>
                <a:ea typeface="+mn-ea"/>
                <a:cs typeface="+mn-cs"/>
              </a:rPr>
              <a:t>輸出</a:t>
            </a:r>
          </a:p>
          <a:p>
            <a:pPr algn="l">
              <a:spcBef>
                <a:spcPts val="600"/>
              </a:spcBef>
              <a:spcAft>
                <a:spcPts val="600"/>
              </a:spcAft>
              <a:buFont typeface="+mj-lt"/>
              <a:buNone/>
            </a:pPr>
            <a:endParaRPr lang="zh-TW" altLang="en-US" sz="1000"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88</a:t>
            </a:fld>
            <a:endParaRPr lang="zh-CN" altLang="en-US"/>
          </a:p>
        </p:txBody>
      </p:sp>
    </p:spTree>
    <p:extLst>
      <p:ext uri="{BB962C8B-B14F-4D97-AF65-F5344CB8AC3E}">
        <p14:creationId xmlns:p14="http://schemas.microsoft.com/office/powerpoint/2010/main" val="400282121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89</a:t>
            </a:fld>
            <a:endParaRPr lang="zh-CN" altLang="en-US"/>
          </a:p>
        </p:txBody>
      </p:sp>
    </p:spTree>
    <p:extLst>
      <p:ext uri="{BB962C8B-B14F-4D97-AF65-F5344CB8AC3E}">
        <p14:creationId xmlns:p14="http://schemas.microsoft.com/office/powerpoint/2010/main" val="2670928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90</a:t>
            </a:fld>
            <a:endParaRPr lang="zh-CN" altLang="en-US"/>
          </a:p>
        </p:txBody>
      </p:sp>
    </p:spTree>
    <p:extLst>
      <p:ext uri="{BB962C8B-B14F-4D97-AF65-F5344CB8AC3E}">
        <p14:creationId xmlns:p14="http://schemas.microsoft.com/office/powerpoint/2010/main" val="407770514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91</a:t>
            </a:fld>
            <a:endParaRPr lang="zh-CN" altLang="en-US"/>
          </a:p>
        </p:txBody>
      </p:sp>
    </p:spTree>
    <p:extLst>
      <p:ext uri="{BB962C8B-B14F-4D97-AF65-F5344CB8AC3E}">
        <p14:creationId xmlns:p14="http://schemas.microsoft.com/office/powerpoint/2010/main" val="378577224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92</a:t>
            </a:fld>
            <a:endParaRPr lang="zh-CN" altLang="en-US"/>
          </a:p>
        </p:txBody>
      </p:sp>
    </p:spTree>
    <p:extLst>
      <p:ext uri="{BB962C8B-B14F-4D97-AF65-F5344CB8AC3E}">
        <p14:creationId xmlns:p14="http://schemas.microsoft.com/office/powerpoint/2010/main" val="3458679851"/>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93</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94</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95</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96</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97</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98</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package" Target="../embeddings/Microsoft_Visio_Drawing2.vsdx"/><Relationship Id="rId3" Type="http://schemas.openxmlformats.org/officeDocument/2006/relationships/notesSlide" Target="../notesSlides/notesSlide10.xml"/><Relationship Id="rId7" Type="http://schemas.openxmlformats.org/officeDocument/2006/relationships/image" Target="../media/image24.emf"/><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package" Target="../embeddings/Microsoft_Visio_Drawing1.vsdx"/><Relationship Id="rId5" Type="http://schemas.openxmlformats.org/officeDocument/2006/relationships/image" Target="../media/image23.emf"/><Relationship Id="rId4" Type="http://schemas.openxmlformats.org/officeDocument/2006/relationships/package" Target="../embeddings/Microsoft_Visio_Drawing.vsdx"/><Relationship Id="rId9" Type="http://schemas.openxmlformats.org/officeDocument/2006/relationships/image" Target="../media/image25.emf"/></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7" Type="http://schemas.openxmlformats.org/officeDocument/2006/relationships/image" Target="../media/image46.png"/><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customXml" Target="../ink/ink1.xml"/><Relationship Id="rId5" Type="http://schemas.openxmlformats.org/officeDocument/2006/relationships/image" Target="../media/image45.emf"/><Relationship Id="rId4" Type="http://schemas.openxmlformats.org/officeDocument/2006/relationships/package" Target="../embeddings/Microsoft_Visio_Drawing3.vsdx"/></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7.png"/><Relationship Id="rId7" Type="http://schemas.openxmlformats.org/officeDocument/2006/relationships/image" Target="../media/image50.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70.png"/><Relationship Id="rId4" Type="http://schemas.openxmlformats.org/officeDocument/2006/relationships/image" Target="../media/image48.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32.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33.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61.png"/><Relationship Id="rId7" Type="http://schemas.openxmlformats.org/officeDocument/2006/relationships/image" Target="../media/image65.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3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67.png"/></Relationships>
</file>

<file path=ppt/slides/_rels/slide35.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68.png"/><Relationship Id="rId7" Type="http://schemas.openxmlformats.org/officeDocument/2006/relationships/image" Target="../media/image72.pn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36.xml.rels><?xml version="1.0" encoding="UTF-8" standalone="yes"?>
<Relationships xmlns="http://schemas.openxmlformats.org/package/2006/relationships"><Relationship Id="rId8" Type="http://schemas.openxmlformats.org/officeDocument/2006/relationships/image" Target="../media/image79.png"/><Relationship Id="rId13" Type="http://schemas.openxmlformats.org/officeDocument/2006/relationships/image" Target="../media/image84.png"/><Relationship Id="rId3" Type="http://schemas.openxmlformats.org/officeDocument/2006/relationships/image" Target="../media/image74.png"/><Relationship Id="rId7" Type="http://schemas.openxmlformats.org/officeDocument/2006/relationships/image" Target="../media/image78.png"/><Relationship Id="rId12" Type="http://schemas.openxmlformats.org/officeDocument/2006/relationships/image" Target="../media/image83.png"/><Relationship Id="rId2" Type="http://schemas.openxmlformats.org/officeDocument/2006/relationships/notesSlide" Target="../notesSlides/notesSlide36.xml"/><Relationship Id="rId1" Type="http://schemas.openxmlformats.org/officeDocument/2006/relationships/slideLayout" Target="../slideLayouts/slideLayout7.xml"/><Relationship Id="rId6" Type="http://schemas.openxmlformats.org/officeDocument/2006/relationships/image" Target="../media/image77.png"/><Relationship Id="rId11" Type="http://schemas.openxmlformats.org/officeDocument/2006/relationships/image" Target="../media/image82.png"/><Relationship Id="rId5" Type="http://schemas.openxmlformats.org/officeDocument/2006/relationships/image" Target="../media/image76.png"/><Relationship Id="rId15" Type="http://schemas.openxmlformats.org/officeDocument/2006/relationships/image" Target="../media/image86.png"/><Relationship Id="rId10" Type="http://schemas.openxmlformats.org/officeDocument/2006/relationships/image" Target="../media/image81.png"/><Relationship Id="rId4" Type="http://schemas.openxmlformats.org/officeDocument/2006/relationships/image" Target="../media/image75.png"/><Relationship Id="rId9" Type="http://schemas.openxmlformats.org/officeDocument/2006/relationships/image" Target="../media/image80.png"/><Relationship Id="rId14" Type="http://schemas.openxmlformats.org/officeDocument/2006/relationships/image" Target="../media/image85.png"/></Relationships>
</file>

<file path=ppt/slides/_rels/slide37.xml.rels><?xml version="1.0" encoding="UTF-8" standalone="yes"?>
<Relationships xmlns="http://schemas.openxmlformats.org/package/2006/relationships"><Relationship Id="rId8" Type="http://schemas.openxmlformats.org/officeDocument/2006/relationships/image" Target="../media/image92.png"/><Relationship Id="rId3" Type="http://schemas.openxmlformats.org/officeDocument/2006/relationships/image" Target="../media/image87.png"/><Relationship Id="rId7" Type="http://schemas.openxmlformats.org/officeDocument/2006/relationships/image" Target="../media/image91.png"/><Relationship Id="rId2" Type="http://schemas.openxmlformats.org/officeDocument/2006/relationships/notesSlide" Target="../notesSlides/notesSlide37.xml"/><Relationship Id="rId1" Type="http://schemas.openxmlformats.org/officeDocument/2006/relationships/slideLayout" Target="../slideLayouts/slideLayout7.xml"/><Relationship Id="rId6" Type="http://schemas.openxmlformats.org/officeDocument/2006/relationships/image" Target="../media/image90.png"/><Relationship Id="rId5" Type="http://schemas.openxmlformats.org/officeDocument/2006/relationships/image" Target="../media/image89.png"/><Relationship Id="rId4" Type="http://schemas.openxmlformats.org/officeDocument/2006/relationships/image" Target="../media/image88.png"/><Relationship Id="rId9" Type="http://schemas.openxmlformats.org/officeDocument/2006/relationships/image" Target="../media/image93.png"/></Relationships>
</file>

<file path=ppt/slides/_rels/slide38.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94.png"/><Relationship Id="rId7" Type="http://schemas.openxmlformats.org/officeDocument/2006/relationships/image" Target="../media/image86.png"/><Relationship Id="rId2" Type="http://schemas.openxmlformats.org/officeDocument/2006/relationships/notesSlide" Target="../notesSlides/notesSlide38.xml"/><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 Id="rId9" Type="http://schemas.openxmlformats.org/officeDocument/2006/relationships/image" Target="../media/image83.png"/></Relationships>
</file>

<file path=ppt/slides/_rels/slide39.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94.png"/><Relationship Id="rId7" Type="http://schemas.openxmlformats.org/officeDocument/2006/relationships/image" Target="../media/image86.png"/><Relationship Id="rId2" Type="http://schemas.openxmlformats.org/officeDocument/2006/relationships/notesSlide" Target="../notesSlides/notesSlide39.xml"/><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 Id="rId9" Type="http://schemas.openxmlformats.org/officeDocument/2006/relationships/image" Target="../media/image8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vmlDrawing" Target="../drawings/vmlDrawing3.vml"/><Relationship Id="rId5" Type="http://schemas.openxmlformats.org/officeDocument/2006/relationships/image" Target="../media/image99.emf"/><Relationship Id="rId4" Type="http://schemas.openxmlformats.org/officeDocument/2006/relationships/package" Target="../embeddings/Microsoft_Visio_Drawing4.vsdx"/></Relationships>
</file>

<file path=ppt/slides/_rels/slide4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41.xml"/><Relationship Id="rId1" Type="http://schemas.openxmlformats.org/officeDocument/2006/relationships/slideLayout" Target="../slideLayouts/slideLayout7.xml"/><Relationship Id="rId5" Type="http://schemas.openxmlformats.org/officeDocument/2006/relationships/image" Target="../media/image102.png"/><Relationship Id="rId4" Type="http://schemas.openxmlformats.org/officeDocument/2006/relationships/image" Target="../media/image101.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vmlDrawing" Target="../drawings/vmlDrawing4.vml"/><Relationship Id="rId5" Type="http://schemas.openxmlformats.org/officeDocument/2006/relationships/image" Target="../media/image103.emf"/><Relationship Id="rId4" Type="http://schemas.openxmlformats.org/officeDocument/2006/relationships/package" Target="../embeddings/Microsoft_Visio_Drawing5.vsdx"/></Relationships>
</file>

<file path=ppt/slides/_rels/slide43.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47.xml"/><Relationship Id="rId1" Type="http://schemas.openxmlformats.org/officeDocument/2006/relationships/slideLayout" Target="../slideLayouts/slideLayout7.xml"/><Relationship Id="rId6" Type="http://schemas.openxmlformats.org/officeDocument/2006/relationships/image" Target="../media/image110.png"/><Relationship Id="rId5" Type="http://schemas.openxmlformats.org/officeDocument/2006/relationships/image" Target="../media/image109.png"/><Relationship Id="rId4" Type="http://schemas.openxmlformats.org/officeDocument/2006/relationships/image" Target="../media/image108.png"/></Relationships>
</file>

<file path=ppt/slides/_rels/slide48.xml.rels><?xml version="1.0" encoding="UTF-8" standalone="yes"?>
<Relationships xmlns="http://schemas.openxmlformats.org/package/2006/relationships"><Relationship Id="rId8" Type="http://schemas.openxmlformats.org/officeDocument/2006/relationships/image" Target="../media/image116.jpeg"/><Relationship Id="rId3" Type="http://schemas.openxmlformats.org/officeDocument/2006/relationships/image" Target="../media/image111.png"/><Relationship Id="rId7" Type="http://schemas.openxmlformats.org/officeDocument/2006/relationships/image" Target="../media/image115.png"/><Relationship Id="rId2" Type="http://schemas.openxmlformats.org/officeDocument/2006/relationships/notesSlide" Target="../notesSlides/notesSlide48.xml"/><Relationship Id="rId1" Type="http://schemas.openxmlformats.org/officeDocument/2006/relationships/slideLayout" Target="../slideLayouts/slideLayout7.xml"/><Relationship Id="rId6" Type="http://schemas.openxmlformats.org/officeDocument/2006/relationships/image" Target="../media/image114.png"/><Relationship Id="rId5" Type="http://schemas.openxmlformats.org/officeDocument/2006/relationships/image" Target="../media/image113.jpeg"/><Relationship Id="rId4" Type="http://schemas.openxmlformats.org/officeDocument/2006/relationships/image" Target="../media/image112.png"/></Relationships>
</file>

<file path=ppt/slides/_rels/slide49.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s>
</file>

<file path=ppt/slides/_rels/slide50.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50.xml"/><Relationship Id="rId1" Type="http://schemas.openxmlformats.org/officeDocument/2006/relationships/slideLayout" Target="../slideLayouts/slideLayout7.xml"/><Relationship Id="rId4" Type="http://schemas.openxmlformats.org/officeDocument/2006/relationships/image" Target="../media/image119.png"/></Relationships>
</file>

<file path=ppt/slides/_rels/slide51.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51.xml"/><Relationship Id="rId1" Type="http://schemas.openxmlformats.org/officeDocument/2006/relationships/slideLayout" Target="../slideLayouts/slideLayout7.xml"/><Relationship Id="rId5" Type="http://schemas.openxmlformats.org/officeDocument/2006/relationships/image" Target="../media/image118.png"/><Relationship Id="rId4" Type="http://schemas.openxmlformats.org/officeDocument/2006/relationships/image" Target="../media/image121.png"/></Relationships>
</file>

<file path=ppt/slides/_rels/slide52.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118.png"/></Relationships>
</file>

<file path=ppt/slides/_rels/slide53.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13.jpeg"/><Relationship Id="rId2" Type="http://schemas.openxmlformats.org/officeDocument/2006/relationships/notesSlide" Target="../notesSlides/notesSlide54.xml"/><Relationship Id="rId1" Type="http://schemas.openxmlformats.org/officeDocument/2006/relationships/slideLayout" Target="../slideLayouts/slideLayout7.xml"/><Relationship Id="rId6" Type="http://schemas.openxmlformats.org/officeDocument/2006/relationships/image" Target="../media/image116.jpeg"/><Relationship Id="rId5" Type="http://schemas.openxmlformats.org/officeDocument/2006/relationships/image" Target="../media/image115.png"/><Relationship Id="rId4" Type="http://schemas.openxmlformats.org/officeDocument/2006/relationships/image" Target="../media/image114.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59.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3" Type="http://schemas.openxmlformats.org/officeDocument/2006/relationships/image" Target="../media/image123.jpg"/><Relationship Id="rId2" Type="http://schemas.openxmlformats.org/officeDocument/2006/relationships/notesSlide" Target="../notesSlides/notesSlide60.xml"/><Relationship Id="rId1" Type="http://schemas.openxmlformats.org/officeDocument/2006/relationships/slideLayout" Target="../slideLayouts/slideLayout7.xml"/><Relationship Id="rId4" Type="http://schemas.openxmlformats.org/officeDocument/2006/relationships/image" Target="../media/image124.jpg"/></Relationships>
</file>

<file path=ppt/slides/_rels/slide61.xml.rels><?xml version="1.0" encoding="UTF-8" standalone="yes"?>
<Relationships xmlns="http://schemas.openxmlformats.org/package/2006/relationships"><Relationship Id="rId3" Type="http://schemas.openxmlformats.org/officeDocument/2006/relationships/image" Target="../media/image125.jpg"/><Relationship Id="rId2" Type="http://schemas.openxmlformats.org/officeDocument/2006/relationships/notesSlide" Target="../notesSlides/notesSlide61.xml"/><Relationship Id="rId1" Type="http://schemas.openxmlformats.org/officeDocument/2006/relationships/slideLayout" Target="../slideLayouts/slideLayout7.xml"/><Relationship Id="rId6" Type="http://schemas.openxmlformats.org/officeDocument/2006/relationships/image" Target="../media/image127.emf"/><Relationship Id="rId5" Type="http://schemas.openxmlformats.org/officeDocument/2006/relationships/customXml" Target="../ink/ink2.xml"/><Relationship Id="rId4" Type="http://schemas.openxmlformats.org/officeDocument/2006/relationships/image" Target="../media/image126.jpg"/></Relationships>
</file>

<file path=ppt/slides/_rels/slide62.xml.rels><?xml version="1.0" encoding="UTF-8" standalone="yes"?>
<Relationships xmlns="http://schemas.openxmlformats.org/package/2006/relationships"><Relationship Id="rId3" Type="http://schemas.openxmlformats.org/officeDocument/2006/relationships/image" Target="../media/image127.png"/><Relationship Id="rId7" Type="http://schemas.openxmlformats.org/officeDocument/2006/relationships/image" Target="../media/image131.png"/><Relationship Id="rId2" Type="http://schemas.openxmlformats.org/officeDocument/2006/relationships/notesSlide" Target="../notesSlides/notesSlide62.xml"/><Relationship Id="rId1" Type="http://schemas.openxmlformats.org/officeDocument/2006/relationships/slideLayout" Target="../slideLayouts/slideLayout7.xml"/><Relationship Id="rId6" Type="http://schemas.openxmlformats.org/officeDocument/2006/relationships/image" Target="../media/image130.png"/><Relationship Id="rId5" Type="http://schemas.openxmlformats.org/officeDocument/2006/relationships/image" Target="../media/image129.png"/><Relationship Id="rId4" Type="http://schemas.openxmlformats.org/officeDocument/2006/relationships/image" Target="../media/image128.png"/></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4.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64.xml"/><Relationship Id="rId1" Type="http://schemas.openxmlformats.org/officeDocument/2006/relationships/slideLayout" Target="../slideLayouts/slideLayout7.xml"/><Relationship Id="rId4" Type="http://schemas.openxmlformats.org/officeDocument/2006/relationships/image" Target="../media/image133.png"/></Relationships>
</file>

<file path=ppt/slides/_rels/slide65.xml.rels><?xml version="1.0" encoding="UTF-8" standalone="yes"?>
<Relationships xmlns="http://schemas.openxmlformats.org/package/2006/relationships"><Relationship Id="rId3" Type="http://schemas.openxmlformats.org/officeDocument/2006/relationships/image" Target="../media/image134.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137.png"/><Relationship Id="rId7" Type="http://schemas.openxmlformats.org/officeDocument/2006/relationships/image" Target="../media/image141.emf"/><Relationship Id="rId2" Type="http://schemas.openxmlformats.org/officeDocument/2006/relationships/notesSlide" Target="../notesSlides/notesSlide68.xml"/><Relationship Id="rId1" Type="http://schemas.openxmlformats.org/officeDocument/2006/relationships/slideLayout" Target="../slideLayouts/slideLayout7.xml"/><Relationship Id="rId6" Type="http://schemas.openxmlformats.org/officeDocument/2006/relationships/customXml" Target="../ink/ink3.xml"/><Relationship Id="rId5" Type="http://schemas.openxmlformats.org/officeDocument/2006/relationships/image" Target="../media/image139.png"/><Relationship Id="rId4" Type="http://schemas.openxmlformats.org/officeDocument/2006/relationships/image" Target="../media/image138.png"/></Relationships>
</file>

<file path=ppt/slides/_rels/slide69.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14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0.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notesSlide" Target="../notesSlides/notesSlide70.xml"/><Relationship Id="rId1" Type="http://schemas.openxmlformats.org/officeDocument/2006/relationships/slideLayout" Target="../slideLayouts/slideLayout7.xml"/><Relationship Id="rId4" Type="http://schemas.openxmlformats.org/officeDocument/2006/relationships/image" Target="../media/image143.png"/></Relationships>
</file>

<file path=ppt/slides/_rels/slide71.xml.rels><?xml version="1.0" encoding="UTF-8" standalone="yes"?>
<Relationships xmlns="http://schemas.openxmlformats.org/package/2006/relationships"><Relationship Id="rId3" Type="http://schemas.openxmlformats.org/officeDocument/2006/relationships/image" Target="../media/image144.png"/><Relationship Id="rId2" Type="http://schemas.openxmlformats.org/officeDocument/2006/relationships/notesSlide" Target="../notesSlides/notesSlide71.xml"/><Relationship Id="rId1" Type="http://schemas.openxmlformats.org/officeDocument/2006/relationships/slideLayout" Target="../slideLayouts/slideLayout7.xml"/><Relationship Id="rId4" Type="http://schemas.openxmlformats.org/officeDocument/2006/relationships/image" Target="../media/image145.png"/></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3.xml.rels><?xml version="1.0" encoding="UTF-8" standalone="yes"?>
<Relationships xmlns="http://schemas.openxmlformats.org/package/2006/relationships"><Relationship Id="rId3" Type="http://schemas.openxmlformats.org/officeDocument/2006/relationships/image" Target="../media/image146.jpg"/><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147.jpeg"/><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148.png"/><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149.jpg"/><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150.jpeg"/><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0.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3" Type="http://schemas.openxmlformats.org/officeDocument/2006/relationships/image" Target="../media/image152.jpg"/><Relationship Id="rId2" Type="http://schemas.openxmlformats.org/officeDocument/2006/relationships/notesSlide" Target="../notesSlides/notesSlide81.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3" Type="http://schemas.openxmlformats.org/officeDocument/2006/relationships/image" Target="../media/image153.jpeg"/><Relationship Id="rId2" Type="http://schemas.openxmlformats.org/officeDocument/2006/relationships/notesSlide" Target="../notesSlides/notesSlide82.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3" Type="http://schemas.openxmlformats.org/officeDocument/2006/relationships/image" Target="../media/image154.png"/><Relationship Id="rId2" Type="http://schemas.openxmlformats.org/officeDocument/2006/relationships/notesSlide" Target="../notesSlides/notesSlide84.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155.jpg"/><Relationship Id="rId2" Type="http://schemas.openxmlformats.org/officeDocument/2006/relationships/notesSlide" Target="../notesSlides/notesSlide85.xml"/><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3" Type="http://schemas.openxmlformats.org/officeDocument/2006/relationships/image" Target="../media/image156.png"/><Relationship Id="rId2" Type="http://schemas.openxmlformats.org/officeDocument/2006/relationships/notesSlide" Target="../notesSlides/notesSlide86.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3" Type="http://schemas.openxmlformats.org/officeDocument/2006/relationships/image" Target="../media/image157.png"/><Relationship Id="rId2" Type="http://schemas.openxmlformats.org/officeDocument/2006/relationships/notesSlide" Target="../notesSlides/notesSlide87.xml"/><Relationship Id="rId1" Type="http://schemas.openxmlformats.org/officeDocument/2006/relationships/slideLayout" Target="../slideLayouts/slideLayout7.xml"/><Relationship Id="rId4" Type="http://schemas.openxmlformats.org/officeDocument/2006/relationships/image" Target="../media/image158.png"/></Relationships>
</file>

<file path=ppt/slides/_rels/slide88.xml.rels><?xml version="1.0" encoding="UTF-8" standalone="yes"?>
<Relationships xmlns="http://schemas.openxmlformats.org/package/2006/relationships"><Relationship Id="rId3" Type="http://schemas.openxmlformats.org/officeDocument/2006/relationships/image" Target="../media/image159.jpeg"/><Relationship Id="rId2" Type="http://schemas.openxmlformats.org/officeDocument/2006/relationships/notesSlide" Target="../notesSlides/notesSlide88.xml"/><Relationship Id="rId1" Type="http://schemas.openxmlformats.org/officeDocument/2006/relationships/slideLayout" Target="../slideLayouts/slideLayout7.xml"/><Relationship Id="rId4" Type="http://schemas.openxmlformats.org/officeDocument/2006/relationships/image" Target="../media/image160.png"/></Relationships>
</file>

<file path=ppt/slides/_rels/slide89.xml.rels><?xml version="1.0" encoding="UTF-8" standalone="yes"?>
<Relationships xmlns="http://schemas.openxmlformats.org/package/2006/relationships"><Relationship Id="rId3" Type="http://schemas.openxmlformats.org/officeDocument/2006/relationships/image" Target="../media/image161.jpeg"/><Relationship Id="rId2" Type="http://schemas.openxmlformats.org/officeDocument/2006/relationships/notesSlide" Target="../notesSlides/notesSlide89.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3" Type="http://schemas.openxmlformats.org/officeDocument/2006/relationships/image" Target="../media/image162.png"/><Relationship Id="rId2" Type="http://schemas.openxmlformats.org/officeDocument/2006/relationships/notesSlide" Target="../notesSlides/notesSlide91.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3.xml"/><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5.xml.rels><?xml version="1.0" encoding="UTF-8" standalone="yes"?>
<Relationships xmlns="http://schemas.openxmlformats.org/package/2006/relationships"><Relationship Id="rId3" Type="http://schemas.openxmlformats.org/officeDocument/2006/relationships/image" Target="../media/image163.png"/><Relationship Id="rId2" Type="http://schemas.openxmlformats.org/officeDocument/2006/relationships/notesSlide" Target="../notesSlides/notesSlide95.xml"/><Relationship Id="rId1" Type="http://schemas.openxmlformats.org/officeDocument/2006/relationships/slideLayout" Target="../slideLayouts/slideLayout7.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96.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96.xml"/><Relationship Id="rId1" Type="http://schemas.openxmlformats.org/officeDocument/2006/relationships/slideLayout" Target="../slideLayouts/slideLayout7.xml"/><Relationship Id="rId4" Type="http://schemas.openxmlformats.org/officeDocument/2006/relationships/image" Target="../media/image165.png"/></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68.png"/><Relationship Id="rId2" Type="http://schemas.openxmlformats.org/officeDocument/2006/relationships/notesSlide" Target="../notesSlides/notesSlide98.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67.png"/><Relationship Id="rId4" Type="http://schemas.openxmlformats.org/officeDocument/2006/relationships/image" Target="../media/image166.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5"/>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625312246"/>
                </p:ext>
              </p:extLst>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spid="_x0000_s1035" name="Visio" r:id="rId4" imgW="4210057" imgH="1781111" progId="Visio.Drawing.15">
                    <p:embed/>
                  </p:oleObj>
                </mc:Choice>
                <mc:Fallback>
                  <p:oleObj name="Visio" r:id="rId4" imgW="4210057" imgH="1781111" progId="Visio.Drawing.15">
                    <p:embed/>
                    <p:pic>
                      <p:nvPicPr>
                        <p:cNvPr id="0" name=""/>
                        <p:cNvPicPr/>
                        <p:nvPr/>
                      </p:nvPicPr>
                      <p:blipFill>
                        <a:blip r:embed="rId5"/>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spid="_x0000_s1036" name="Visio" r:id="rId6" imgW="6000685" imgH="2666974" progId="Visio.Drawing.15">
                    <p:embed/>
                  </p:oleObj>
                </mc:Choice>
                <mc:Fallback>
                  <p:oleObj name="Visio" r:id="rId6" imgW="6000685" imgH="2666974" progId="Visio.Drawing.15">
                    <p:embed/>
                    <p:pic>
                      <p:nvPicPr>
                        <p:cNvPr id="0" name=""/>
                        <p:cNvPicPr/>
                        <p:nvPr/>
                      </p:nvPicPr>
                      <p:blipFill>
                        <a:blip r:embed="rId7"/>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998171791"/>
                </p:ext>
              </p:extLst>
            </p:nvPr>
          </p:nvGraphicFramePr>
          <p:xfrm>
            <a:off x="4679464" y="4973964"/>
            <a:ext cx="5010150" cy="2667000"/>
          </p:xfrm>
          <a:graphic>
            <a:graphicData uri="http://schemas.openxmlformats.org/presentationml/2006/ole">
              <mc:AlternateContent xmlns:mc="http://schemas.openxmlformats.org/markup-compatibility/2006">
                <mc:Choice xmlns:v="urn:schemas-microsoft-com:vml" Requires="v">
                  <p:oleObj spid="_x0000_s1037" name="Visio" r:id="rId8" imgW="5009940" imgH="2666974" progId="Visio.Drawing.15">
                    <p:embed/>
                  </p:oleObj>
                </mc:Choice>
                <mc:Fallback>
                  <p:oleObj name="Visio" r:id="rId8" imgW="5009940" imgH="2666974" progId="Visio.Drawing.15">
                    <p:embed/>
                    <p:pic>
                      <p:nvPicPr>
                        <p:cNvPr id="0" name=""/>
                        <p:cNvPicPr/>
                        <p:nvPr/>
                      </p:nvPicPr>
                      <p:blipFill>
                        <a:blip r:embed="rId9"/>
                        <a:stretch>
                          <a:fillRect/>
                        </a:stretch>
                      </p:blipFill>
                      <p:spPr>
                        <a:xfrm>
                          <a:off x="4679464" y="4973964"/>
                          <a:ext cx="5010150" cy="2667000"/>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753A3B28-081D-8881-5F91-A7999CD04B6A}"/>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
        <p:nvSpPr>
          <p:cNvPr id="2" name="投影片編號版面配置區 1">
            <a:extLst>
              <a:ext uri="{FF2B5EF4-FFF2-40B4-BE49-F238E27FC236}">
                <a16:creationId xmlns:a16="http://schemas.microsoft.com/office/drawing/2014/main" id="{4B180F6A-87B8-F361-EC9A-8B42456E53A3}"/>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
        <p:nvSpPr>
          <p:cNvPr id="2" name="投影片編號版面配置區 1">
            <a:extLst>
              <a:ext uri="{FF2B5EF4-FFF2-40B4-BE49-F238E27FC236}">
                <a16:creationId xmlns:a16="http://schemas.microsoft.com/office/drawing/2014/main" id="{763E7F79-8817-01E5-5842-AFD81A4256E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
        <p:nvSpPr>
          <p:cNvPr id="2" name="投影片編號版面配置區 1">
            <a:extLst>
              <a:ext uri="{FF2B5EF4-FFF2-40B4-BE49-F238E27FC236}">
                <a16:creationId xmlns:a16="http://schemas.microsoft.com/office/drawing/2014/main" id="{1622CF09-4A74-2CA0-212B-D3D03C9BE8FE}"/>
              </a:ext>
            </a:extLst>
          </p:cNvPr>
          <p:cNvSpPr>
            <a:spLocks noGrp="1"/>
          </p:cNvSpPr>
          <p:nvPr>
            <p:ph type="sldNum" sz="quarter" idx="12"/>
          </p:nvPr>
        </p:nvSpPr>
        <p:spPr/>
        <p:txBody>
          <a:bodyPr/>
          <a:lstStyle/>
          <a:p>
            <a:fld id="{565CE74E-AB26-4998-AD42-012C4C1AD076}" type="slidenum">
              <a:rPr lang="zh-CN" altLang="en-US" smtClean="0"/>
              <a:t>14</a:t>
            </a:fld>
            <a:endParaRPr lang="zh-CN" altLang="en-US" dirty="0"/>
          </a:p>
        </p:txBody>
      </p:sp>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38CED766-7CAE-C8F8-6E49-CA06619FA65A}"/>
              </a:ext>
            </a:extLst>
          </p:cNvPr>
          <p:cNvSpPr>
            <a:spLocks noGrp="1"/>
          </p:cNvSpPr>
          <p:nvPr>
            <p:ph type="sldNum" sz="quarter" idx="12"/>
          </p:nvPr>
        </p:nvSpPr>
        <p:spPr/>
        <p:txBody>
          <a:bodyPr/>
          <a:lstStyle/>
          <a:p>
            <a:fld id="{565CE74E-AB26-4998-AD42-012C4C1AD076}" type="slidenum">
              <a:rPr lang="zh-CN" altLang="en-US" smtClean="0"/>
              <a:t>15</a:t>
            </a:fld>
            <a:endParaRPr lang="zh-CN" altLang="en-US" dirty="0"/>
          </a:p>
        </p:txBody>
      </p: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投影片編號版面配置區 1">
            <a:extLst>
              <a:ext uri="{FF2B5EF4-FFF2-40B4-BE49-F238E27FC236}">
                <a16:creationId xmlns:a16="http://schemas.microsoft.com/office/drawing/2014/main" id="{03977DF4-5046-129C-946C-820966304FDF}"/>
              </a:ext>
            </a:extLst>
          </p:cNvPr>
          <p:cNvSpPr>
            <a:spLocks noGrp="1"/>
          </p:cNvSpPr>
          <p:nvPr>
            <p:ph type="sldNum" sz="quarter" idx="12"/>
          </p:nvPr>
        </p:nvSpPr>
        <p:spPr/>
        <p:txBody>
          <a:bodyPr/>
          <a:lstStyle/>
          <a:p>
            <a:fld id="{565CE74E-AB26-4998-AD42-012C4C1AD076}" type="slidenum">
              <a:rPr lang="zh-CN" altLang="en-US" smtClean="0"/>
              <a:t>16</a:t>
            </a:fld>
            <a:endParaRPr lang="zh-CN" altLang="en-US" dirty="0"/>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投影片編號版面配置區 1">
            <a:extLst>
              <a:ext uri="{FF2B5EF4-FFF2-40B4-BE49-F238E27FC236}">
                <a16:creationId xmlns:a16="http://schemas.microsoft.com/office/drawing/2014/main" id="{D6A91304-8ECA-26F3-9E2D-D4F1D5F8072C}"/>
              </a:ext>
            </a:extLst>
          </p:cNvPr>
          <p:cNvSpPr>
            <a:spLocks noGrp="1"/>
          </p:cNvSpPr>
          <p:nvPr>
            <p:ph type="sldNum" sz="quarter" idx="12"/>
          </p:nvPr>
        </p:nvSpPr>
        <p:spPr/>
        <p:txBody>
          <a:bodyPr/>
          <a:lstStyle/>
          <a:p>
            <a:fld id="{565CE74E-AB26-4998-AD42-012C4C1AD076}" type="slidenum">
              <a:rPr lang="zh-CN" altLang="en-US" smtClean="0"/>
              <a:t>17</a:t>
            </a:fld>
            <a:endParaRPr lang="zh-CN" altLang="en-US" dirty="0"/>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2" name="投影片編號版面配置區 1">
            <a:extLst>
              <a:ext uri="{FF2B5EF4-FFF2-40B4-BE49-F238E27FC236}">
                <a16:creationId xmlns:a16="http://schemas.microsoft.com/office/drawing/2014/main" id="{9C02EDFD-33D4-1C87-5712-41BB89721220}"/>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1EF7C32F-D701-7DE2-A253-F5E5851E1667}"/>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投影片編號版面配置區 1">
            <a:extLst>
              <a:ext uri="{FF2B5EF4-FFF2-40B4-BE49-F238E27FC236}">
                <a16:creationId xmlns:a16="http://schemas.microsoft.com/office/drawing/2014/main" id="{A3E2FF32-BA48-17E7-1926-BBE6BB257B6B}"/>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投影片編號版面配置區 1">
            <a:extLst>
              <a:ext uri="{FF2B5EF4-FFF2-40B4-BE49-F238E27FC236}">
                <a16:creationId xmlns:a16="http://schemas.microsoft.com/office/drawing/2014/main" id="{1FC81E55-1886-05A6-4607-AB1BE3301A7E}"/>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829D3967-4A4A-247E-3BE4-4F70F3FF6F10}"/>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
        <p:nvSpPr>
          <p:cNvPr id="2" name="投影片編號版面配置區 1">
            <a:extLst>
              <a:ext uri="{FF2B5EF4-FFF2-40B4-BE49-F238E27FC236}">
                <a16:creationId xmlns:a16="http://schemas.microsoft.com/office/drawing/2014/main" id="{B37FE3F7-308C-179D-231B-2040E2E840D1}"/>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
        <p:nvSpPr>
          <p:cNvPr id="2" name="投影片編號版面配置區 1">
            <a:extLst>
              <a:ext uri="{FF2B5EF4-FFF2-40B4-BE49-F238E27FC236}">
                <a16:creationId xmlns:a16="http://schemas.microsoft.com/office/drawing/2014/main" id="{E4240178-824C-59B9-FCCC-58A6588A9C91}"/>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
        <p:nvSpPr>
          <p:cNvPr id="2" name="投影片編號版面配置區 1">
            <a:extLst>
              <a:ext uri="{FF2B5EF4-FFF2-40B4-BE49-F238E27FC236}">
                <a16:creationId xmlns:a16="http://schemas.microsoft.com/office/drawing/2014/main" id="{6CF2A1C5-1A29-6DD1-2E6D-289BB7DD028F}"/>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1235205585"/>
              </p:ext>
            </p:extLst>
          </p:nvPr>
        </p:nvGraphicFramePr>
        <p:xfrm>
          <a:off x="1722588" y="719931"/>
          <a:ext cx="7196137" cy="5418137"/>
        </p:xfrm>
        <a:graphic>
          <a:graphicData uri="http://schemas.openxmlformats.org/presentationml/2006/ole">
            <mc:AlternateContent xmlns:mc="http://schemas.openxmlformats.org/markup-compatibility/2006">
              <mc:Choice xmlns:v="urn:schemas-microsoft-com:vml" Requires="v">
                <p:oleObj spid="_x0000_s2053" name="Visio" r:id="rId4" imgW="9601026" imgH="7229398" progId="Visio.Drawing.15">
                  <p:embed/>
                </p:oleObj>
              </mc:Choice>
              <mc:Fallback>
                <p:oleObj name="Visio" r:id="rId4" imgW="9601026" imgH="7229398" progId="Visio.Drawing.15">
                  <p:embed/>
                  <p:pic>
                    <p:nvPicPr>
                      <p:cNvPr id="0" name=""/>
                      <p:cNvPicPr/>
                      <p:nvPr/>
                    </p:nvPicPr>
                    <p:blipFill>
                      <a:blip r:embed="rId5"/>
                      <a:stretch>
                        <a:fillRect/>
                      </a:stretch>
                    </p:blipFill>
                    <p:spPr>
                      <a:xfrm>
                        <a:off x="1722588" y="719931"/>
                        <a:ext cx="7196137" cy="5418137"/>
                      </a:xfrm>
                      <a:prstGeom prst="rect">
                        <a:avLst/>
                      </a:prstGeom>
                    </p:spPr>
                  </p:pic>
                </p:oleObj>
              </mc:Fallback>
            </mc:AlternateContent>
          </a:graphicData>
        </a:graphic>
      </p:graphicFrame>
      <mc:AlternateContent xmlns:mc="http://schemas.openxmlformats.org/markup-compatibility/2006" xmlns:p14="http://schemas.microsoft.com/office/powerpoint/2010/main">
        <mc:Choice Requires="p14">
          <p:contentPart p14:bwMode="auto" r:id="rId6">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76548-A99D-C013-E622-CD215A8D10F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4F8E620-D363-6FE4-5730-96D21770A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4E291C-79ED-98BA-B905-68776A3207F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0A8BEA87-89D4-D6BE-C73E-C9822DC258D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17DAF11-9C3C-1F77-E091-CEDCAF6EC64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3B43450-E61E-508E-9B95-295DD8FCC1E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4E5818C6-053D-FC48-08DE-CF3AF06859D0}"/>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8B52364-B36E-2336-BC44-688BF72ABD58}"/>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4B607E3-7E24-B762-363B-C7949429C55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EF26A6B1-AEE5-77EC-439A-6286EF3D4BFD}"/>
              </a:ext>
            </a:extLst>
          </p:cNvPr>
          <p:cNvSpPr>
            <a:spLocks noGrp="1"/>
          </p:cNvSpPr>
          <p:nvPr>
            <p:ph type="sldNum" sz="quarter" idx="12"/>
          </p:nvPr>
        </p:nvSpPr>
        <p:spPr/>
        <p:txBody>
          <a:bodyPr/>
          <a:lstStyle/>
          <a:p>
            <a:fld id="{565CE74E-AB26-4998-AD42-012C4C1AD076}" type="slidenum">
              <a:rPr lang="zh-CN" altLang="en-US" smtClean="0"/>
              <a:t>28</a:t>
            </a:fld>
            <a:endParaRPr lang="zh-CN" altLang="en-US"/>
          </a:p>
        </p:txBody>
      </p:sp>
    </p:spTree>
    <p:extLst>
      <p:ext uri="{BB962C8B-B14F-4D97-AF65-F5344CB8AC3E}">
        <p14:creationId xmlns:p14="http://schemas.microsoft.com/office/powerpoint/2010/main" val="1092283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C352461-8619-F841-49DB-BA38D2321BF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8B25285-EEEE-D68D-B72E-879EDA4AF01E}"/>
              </a:ext>
            </a:extLst>
          </p:cNvPr>
          <p:cNvGrpSpPr/>
          <p:nvPr/>
        </p:nvGrpSpPr>
        <p:grpSpPr>
          <a:xfrm>
            <a:off x="568443" y="319365"/>
            <a:ext cx="5690714" cy="400110"/>
            <a:chOff x="568442" y="319364"/>
            <a:chExt cx="5690714" cy="400111"/>
          </a:xfrm>
        </p:grpSpPr>
        <p:sp>
          <p:nvSpPr>
            <p:cNvPr id="55" name="文本框 23">
              <a:extLst>
                <a:ext uri="{FF2B5EF4-FFF2-40B4-BE49-F238E27FC236}">
                  <a16:creationId xmlns:a16="http://schemas.microsoft.com/office/drawing/2014/main" id="{D73CC946-1DEB-F737-0422-81A798BE1AA4}"/>
                </a:ext>
              </a:extLst>
            </p:cNvPr>
            <p:cNvSpPr txBox="1"/>
            <p:nvPr/>
          </p:nvSpPr>
          <p:spPr>
            <a:xfrm>
              <a:off x="665958" y="319364"/>
              <a:ext cx="559319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Polynomial Multiplication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Linear Convolution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D8D4812-0E52-A919-FE20-8836B2D4B0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E49BC40B-1489-7916-ADE7-853B59A37438}"/>
              </a:ext>
            </a:extLst>
          </p:cNvPr>
          <p:cNvPicPr>
            <a:picLocks noChangeAspect="1"/>
          </p:cNvPicPr>
          <p:nvPr/>
        </p:nvPicPr>
        <p:blipFill>
          <a:blip r:embed="rId3"/>
          <a:srcRect r="2792"/>
          <a:stretch/>
        </p:blipFill>
        <p:spPr>
          <a:xfrm>
            <a:off x="4794403" y="1955077"/>
            <a:ext cx="7202561" cy="3665623"/>
          </a:xfrm>
          <a:prstGeom prst="rect">
            <a:avLst/>
          </a:prstGeom>
        </p:spPr>
      </p:pic>
      <p:pic>
        <p:nvPicPr>
          <p:cNvPr id="4" name="圖片 3">
            <a:extLst>
              <a:ext uri="{FF2B5EF4-FFF2-40B4-BE49-F238E27FC236}">
                <a16:creationId xmlns:a16="http://schemas.microsoft.com/office/drawing/2014/main" id="{66132400-88EB-4E1F-FAF9-981AC4F2498D}"/>
              </a:ext>
            </a:extLst>
          </p:cNvPr>
          <p:cNvPicPr>
            <a:picLocks noChangeAspect="1"/>
          </p:cNvPicPr>
          <p:nvPr/>
        </p:nvPicPr>
        <p:blipFill>
          <a:blip r:embed="rId4"/>
          <a:stretch>
            <a:fillRect/>
          </a:stretch>
        </p:blipFill>
        <p:spPr>
          <a:xfrm>
            <a:off x="644670" y="4265563"/>
            <a:ext cx="3889079" cy="2007905"/>
          </a:xfrm>
          <a:prstGeom prst="rect">
            <a:avLst/>
          </a:prstGeom>
        </p:spPr>
      </p:pic>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223F46A2-6817-ADC9-E9E1-72E79FCAA3D7}"/>
                  </a:ext>
                </a:extLst>
              </p:cNvPr>
              <p:cNvSpPr txBox="1"/>
              <p:nvPr/>
            </p:nvSpPr>
            <p:spPr>
              <a:xfrm>
                <a:off x="665959" y="3586600"/>
                <a:ext cx="5180605" cy="400110"/>
              </a:xfrm>
              <a:prstGeom prst="rect">
                <a:avLst/>
              </a:prstGeom>
              <a:noFill/>
            </p:spPr>
            <p:txBody>
              <a:bodyPr wrap="square" rtlCol="0">
                <a:spAutoFit/>
              </a:bodyPr>
              <a:lstStyle/>
              <a:p>
                <a14:m>
                  <m:oMath xmlns:m="http://schemas.openxmlformats.org/officeDocument/2006/math">
                    <m:r>
                      <a:rPr lang="en-US" altLang="zh-TW" sz="2000" i="1" dirty="0" smtClean="0">
                        <a:latin typeface="Cambria Math" panose="02040503050406030204" pitchFamily="18" charset="0"/>
                      </a:rPr>
                      <m:t>𝐺</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i="1" dirty="0" smtClean="0">
                        <a:latin typeface="Cambria Math" panose="02040503050406030204" pitchFamily="18" charset="0"/>
                      </a:rPr>
                      <m:t>𝐻</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are defined in </a:t>
                </a:r>
                <a14:m>
                  <m:oMath xmlns:m="http://schemas.openxmlformats.org/officeDocument/2006/math">
                    <m:sSub>
                      <m:sSubPr>
                        <m:ctrlPr>
                          <a:rPr lang="en-US" altLang="zh-TW" sz="2000" i="1" dirty="0" smtClean="0">
                            <a:latin typeface="Cambria Math" panose="02040503050406030204" pitchFamily="18" charset="0"/>
                          </a:rPr>
                        </m:ctrlPr>
                      </m:sSubPr>
                      <m:e>
                        <m:r>
                          <a:rPr lang="en-US" altLang="zh-TW" sz="2000" b="0" i="1" dirty="0" smtClean="0">
                            <a:latin typeface="Cambria Math" panose="02040503050406030204" pitchFamily="18" charset="0"/>
                          </a:rPr>
                          <m:t>𝑍</m:t>
                        </m:r>
                      </m:e>
                      <m:sub>
                        <m:r>
                          <a:rPr lang="en-US" altLang="zh-TW" sz="2000" b="0" i="1" dirty="0" smtClean="0">
                            <a:latin typeface="Cambria Math" panose="02040503050406030204" pitchFamily="18" charset="0"/>
                          </a:rPr>
                          <m:t>7681</m:t>
                        </m:r>
                      </m:sub>
                    </m:sSub>
                    <m:d>
                      <m:dPr>
                        <m:begChr m:val="["/>
                        <m:endChr m:val="]"/>
                        <m:ctrlPr>
                          <a:rPr lang="en-US" altLang="zh-TW" sz="2000" b="0" i="1" dirty="0" smtClean="0">
                            <a:latin typeface="Cambria Math" panose="02040503050406030204" pitchFamily="18" charset="0"/>
                          </a:rPr>
                        </m:ctrlPr>
                      </m:dPr>
                      <m:e>
                        <m:r>
                          <a:rPr lang="en-US" altLang="zh-TW" sz="2000" b="0" i="1" dirty="0" smtClean="0">
                            <a:latin typeface="Cambria Math" panose="02040503050406030204" pitchFamily="18" charset="0"/>
                          </a:rPr>
                          <m:t>4</m:t>
                        </m:r>
                      </m:e>
                    </m:d>
                    <m:r>
                      <a:rPr lang="en-US" altLang="zh-TW" sz="2000" b="0" i="1" dirty="0" smtClean="0">
                        <a:latin typeface="Cambria Math" panose="02040503050406030204" pitchFamily="18" charset="0"/>
                      </a:rPr>
                      <m:t>/</m:t>
                    </m:r>
                    <m:sSup>
                      <m:sSupPr>
                        <m:ctrlPr>
                          <a:rPr lang="en-US" altLang="zh-TW" sz="2000" b="0" i="1" dirty="0" smtClean="0">
                            <a:latin typeface="Cambria Math" panose="02040503050406030204" pitchFamily="18" charset="0"/>
                          </a:rPr>
                        </m:ctrlPr>
                      </m:sSupPr>
                      <m:e>
                        <m:r>
                          <a:rPr lang="en-US" altLang="zh-TW" sz="2000" b="0" i="1" dirty="0" smtClean="0">
                            <a:latin typeface="Cambria Math" panose="02040503050406030204" pitchFamily="18" charset="0"/>
                          </a:rPr>
                          <m:t>𝑥</m:t>
                        </m:r>
                      </m:e>
                      <m:sup>
                        <m:r>
                          <a:rPr lang="en-US" altLang="zh-TW" sz="2000" b="0" i="1" dirty="0" smtClean="0">
                            <a:latin typeface="Cambria Math" panose="02040503050406030204" pitchFamily="18" charset="0"/>
                          </a:rPr>
                          <m:t>4</m:t>
                        </m:r>
                      </m:sup>
                    </m:sSup>
                    <m:r>
                      <a:rPr lang="en-US" altLang="zh-TW" sz="2000" b="0" i="1" smtClean="0">
                        <a:latin typeface="Cambria Math" panose="02040503050406030204" pitchFamily="18" charset="0"/>
                      </a:rPr>
                      <m:t>+1</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12" name="文字方塊 11">
                <a:extLst>
                  <a:ext uri="{FF2B5EF4-FFF2-40B4-BE49-F238E27FC236}">
                    <a16:creationId xmlns:a16="http://schemas.microsoft.com/office/drawing/2014/main" id="{223F46A2-6817-ADC9-E9E1-72E79FCAA3D7}"/>
                  </a:ext>
                </a:extLst>
              </p:cNvPr>
              <p:cNvSpPr txBox="1">
                <a:spLocks noRot="1" noChangeAspect="1" noMove="1" noResize="1" noEditPoints="1" noAdjustHandles="1" noChangeArrowheads="1" noChangeShapeType="1" noTextEdit="1"/>
              </p:cNvSpPr>
              <p:nvPr/>
            </p:nvSpPr>
            <p:spPr>
              <a:xfrm>
                <a:off x="665959" y="3586600"/>
                <a:ext cx="5180605" cy="400110"/>
              </a:xfrm>
              <a:prstGeom prst="rect">
                <a:avLst/>
              </a:prstGeom>
              <a:blipFill>
                <a:blip r:embed="rId5"/>
                <a:stretch>
                  <a:fillRect t="-7576" b="-25758"/>
                </a:stretch>
              </a:blipFill>
            </p:spPr>
            <p:txBody>
              <a:bodyPr/>
              <a:lstStyle/>
              <a:p>
                <a:r>
                  <a:rPr lang="zh-TW" altLang="en-US">
                    <a:noFill/>
                  </a:rPr>
                  <a:t> </a:t>
                </a:r>
              </a:p>
            </p:txBody>
          </p:sp>
        </mc:Fallback>
      </mc:AlternateContent>
      <p:pic>
        <p:nvPicPr>
          <p:cNvPr id="14" name="圖片 13">
            <a:extLst>
              <a:ext uri="{FF2B5EF4-FFF2-40B4-BE49-F238E27FC236}">
                <a16:creationId xmlns:a16="http://schemas.microsoft.com/office/drawing/2014/main" id="{3C399BB4-485B-1A5A-4B8D-B68655CE0C4E}"/>
              </a:ext>
            </a:extLst>
          </p:cNvPr>
          <p:cNvPicPr>
            <a:picLocks noChangeAspect="1"/>
          </p:cNvPicPr>
          <p:nvPr/>
        </p:nvPicPr>
        <p:blipFill>
          <a:blip r:embed="rId6"/>
          <a:srcRect t="20611"/>
          <a:stretch/>
        </p:blipFill>
        <p:spPr>
          <a:xfrm>
            <a:off x="538634" y="1148355"/>
            <a:ext cx="4060733" cy="876612"/>
          </a:xfrm>
          <a:prstGeom prst="rect">
            <a:avLst/>
          </a:prstGeom>
        </p:spPr>
      </p:pic>
      <p:pic>
        <p:nvPicPr>
          <p:cNvPr id="16" name="圖片 15">
            <a:extLst>
              <a:ext uri="{FF2B5EF4-FFF2-40B4-BE49-F238E27FC236}">
                <a16:creationId xmlns:a16="http://schemas.microsoft.com/office/drawing/2014/main" id="{1FFAE56E-D8F6-4C7E-E184-CFF1788357EF}"/>
              </a:ext>
            </a:extLst>
          </p:cNvPr>
          <p:cNvPicPr>
            <a:picLocks noChangeAspect="1"/>
          </p:cNvPicPr>
          <p:nvPr/>
        </p:nvPicPr>
        <p:blipFill>
          <a:blip r:embed="rId7"/>
          <a:srcRect t="20434"/>
          <a:stretch/>
        </p:blipFill>
        <p:spPr>
          <a:xfrm>
            <a:off x="568442" y="1982272"/>
            <a:ext cx="4338095" cy="953359"/>
          </a:xfrm>
          <a:prstGeom prst="rect">
            <a:avLst/>
          </a:prstGeom>
        </p:spPr>
      </p:pic>
      <p:pic>
        <p:nvPicPr>
          <p:cNvPr id="19" name="圖片 18">
            <a:extLst>
              <a:ext uri="{FF2B5EF4-FFF2-40B4-BE49-F238E27FC236}">
                <a16:creationId xmlns:a16="http://schemas.microsoft.com/office/drawing/2014/main" id="{7F3660CA-348A-B65B-97B7-951B35DFCCA4}"/>
              </a:ext>
            </a:extLst>
          </p:cNvPr>
          <p:cNvPicPr>
            <a:picLocks noChangeAspect="1"/>
          </p:cNvPicPr>
          <p:nvPr/>
        </p:nvPicPr>
        <p:blipFill>
          <a:blip r:embed="rId8"/>
          <a:stretch>
            <a:fillRect/>
          </a:stretch>
        </p:blipFill>
        <p:spPr>
          <a:xfrm>
            <a:off x="621103" y="2863808"/>
            <a:ext cx="3889079" cy="544366"/>
          </a:xfrm>
          <a:prstGeom prst="rect">
            <a:avLst/>
          </a:prstGeom>
        </p:spPr>
      </p:pic>
      <p:sp>
        <p:nvSpPr>
          <p:cNvPr id="3" name="投影片編號版面配置區 2">
            <a:extLst>
              <a:ext uri="{FF2B5EF4-FFF2-40B4-BE49-F238E27FC236}">
                <a16:creationId xmlns:a16="http://schemas.microsoft.com/office/drawing/2014/main" id="{CFD62E87-A540-CAF3-F015-860291B21F48}"/>
              </a:ext>
            </a:extLst>
          </p:cNvPr>
          <p:cNvSpPr>
            <a:spLocks noGrp="1"/>
          </p:cNvSpPr>
          <p:nvPr>
            <p:ph type="sldNum" sz="quarter" idx="12"/>
          </p:nvPr>
        </p:nvSpPr>
        <p:spPr/>
        <p:txBody>
          <a:bodyPr/>
          <a:lstStyle/>
          <a:p>
            <a:fld id="{565CE74E-AB26-4998-AD42-012C4C1AD076}" type="slidenum">
              <a:rPr lang="zh-CN" altLang="en-US" smtClean="0"/>
              <a:t>29</a:t>
            </a:fld>
            <a:endParaRPr lang="zh-CN" altLang="en-US"/>
          </a:p>
        </p:txBody>
      </p:sp>
    </p:spTree>
    <p:extLst>
      <p:ext uri="{BB962C8B-B14F-4D97-AF65-F5344CB8AC3E}">
        <p14:creationId xmlns:p14="http://schemas.microsoft.com/office/powerpoint/2010/main" val="109073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DA3F135-979C-0944-AECB-9B5D40A962E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A55654-3F19-A47C-1350-E9BFB1FD41D4}"/>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42568B99-44F3-2510-0129-38A18D2E806C}"/>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12DD893-E766-E144-1AE7-60DB20DCC0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FE37DB5A-6E32-643C-53EE-C25228CD6C59}"/>
              </a:ext>
            </a:extLst>
          </p:cNvPr>
          <p:cNvPicPr>
            <a:picLocks noChangeAspect="1"/>
          </p:cNvPicPr>
          <p:nvPr/>
        </p:nvPicPr>
        <p:blipFill>
          <a:blip r:embed="rId3"/>
          <a:stretch>
            <a:fillRect/>
          </a:stretch>
        </p:blipFill>
        <p:spPr>
          <a:xfrm>
            <a:off x="1342595" y="1433011"/>
            <a:ext cx="8487960" cy="4191585"/>
          </a:xfrm>
          <a:prstGeom prst="rect">
            <a:avLst/>
          </a:prstGeom>
        </p:spPr>
      </p:pic>
      <p:sp>
        <p:nvSpPr>
          <p:cNvPr id="2" name="投影片編號版面配置區 1">
            <a:extLst>
              <a:ext uri="{FF2B5EF4-FFF2-40B4-BE49-F238E27FC236}">
                <a16:creationId xmlns:a16="http://schemas.microsoft.com/office/drawing/2014/main" id="{29BB4E87-00BA-29C2-2527-2AA68741E2C4}"/>
              </a:ext>
            </a:extLst>
          </p:cNvPr>
          <p:cNvSpPr>
            <a:spLocks noGrp="1"/>
          </p:cNvSpPr>
          <p:nvPr>
            <p:ph type="sldNum" sz="quarter" idx="12"/>
          </p:nvPr>
        </p:nvSpPr>
        <p:spPr/>
        <p:txBody>
          <a:bodyPr/>
          <a:lstStyle/>
          <a:p>
            <a:fld id="{565CE74E-AB26-4998-AD42-012C4C1AD076}" type="slidenum">
              <a:rPr lang="zh-CN" altLang="en-US" smtClean="0"/>
              <a:t>30</a:t>
            </a:fld>
            <a:endParaRPr lang="zh-CN" altLang="en-US" dirty="0"/>
          </a:p>
        </p:txBody>
      </p:sp>
    </p:spTree>
    <p:extLst>
      <p:ext uri="{BB962C8B-B14F-4D97-AF65-F5344CB8AC3E}">
        <p14:creationId xmlns:p14="http://schemas.microsoft.com/office/powerpoint/2010/main" val="2655691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93D0653-90A5-98C1-0670-50D5162B334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4C148F6-9A12-1332-714B-85ED00657620}"/>
              </a:ext>
            </a:extLst>
          </p:cNvPr>
          <p:cNvGrpSpPr/>
          <p:nvPr/>
        </p:nvGrpSpPr>
        <p:grpSpPr>
          <a:xfrm>
            <a:off x="568443" y="319365"/>
            <a:ext cx="3324681" cy="400110"/>
            <a:chOff x="568442" y="319364"/>
            <a:chExt cx="3324681" cy="400111"/>
          </a:xfrm>
        </p:grpSpPr>
        <p:sp>
          <p:nvSpPr>
            <p:cNvPr id="55" name="文本框 23">
              <a:extLst>
                <a:ext uri="{FF2B5EF4-FFF2-40B4-BE49-F238E27FC236}">
                  <a16:creationId xmlns:a16="http://schemas.microsoft.com/office/drawing/2014/main" id="{1ADB2C57-3BF0-F40D-9E96-87C3F56415EB}"/>
                </a:ext>
              </a:extLst>
            </p:cNvPr>
            <p:cNvSpPr txBox="1"/>
            <p:nvPr/>
          </p:nvSpPr>
          <p:spPr>
            <a:xfrm>
              <a:off x="665958" y="319364"/>
              <a:ext cx="322716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Primitive 2n-th Root of Unity</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396653-EE63-780F-E26D-F218846CF48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8C025C18-B85E-6730-41A0-BB57F6DC26E1}"/>
              </a:ext>
            </a:extLst>
          </p:cNvPr>
          <p:cNvPicPr>
            <a:picLocks noChangeAspect="1"/>
          </p:cNvPicPr>
          <p:nvPr/>
        </p:nvPicPr>
        <p:blipFill>
          <a:blip r:embed="rId3"/>
          <a:stretch>
            <a:fillRect/>
          </a:stretch>
        </p:blipFill>
        <p:spPr>
          <a:xfrm>
            <a:off x="925553" y="931344"/>
            <a:ext cx="9360000" cy="2911745"/>
          </a:xfrm>
          <a:prstGeom prst="rect">
            <a:avLst/>
          </a:prstGeom>
        </p:spPr>
      </p:pic>
      <p:pic>
        <p:nvPicPr>
          <p:cNvPr id="10" name="圖片 9">
            <a:extLst>
              <a:ext uri="{FF2B5EF4-FFF2-40B4-BE49-F238E27FC236}">
                <a16:creationId xmlns:a16="http://schemas.microsoft.com/office/drawing/2014/main" id="{4601B260-676B-C871-6293-8947E5898C9A}"/>
              </a:ext>
            </a:extLst>
          </p:cNvPr>
          <p:cNvPicPr>
            <a:picLocks noChangeAspect="1"/>
          </p:cNvPicPr>
          <p:nvPr/>
        </p:nvPicPr>
        <p:blipFill>
          <a:blip r:embed="rId4"/>
          <a:stretch>
            <a:fillRect/>
          </a:stretch>
        </p:blipFill>
        <p:spPr>
          <a:xfrm>
            <a:off x="925553" y="3977999"/>
            <a:ext cx="9360000" cy="2510669"/>
          </a:xfrm>
          <a:prstGeom prst="rect">
            <a:avLst/>
          </a:prstGeom>
        </p:spPr>
      </p:pic>
      <p:sp>
        <p:nvSpPr>
          <p:cNvPr id="2" name="投影片編號版面配置區 1">
            <a:extLst>
              <a:ext uri="{FF2B5EF4-FFF2-40B4-BE49-F238E27FC236}">
                <a16:creationId xmlns:a16="http://schemas.microsoft.com/office/drawing/2014/main" id="{1608FB1D-0A5A-7DF1-9898-EF4131BC4ACB}"/>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p:spTree>
    <p:extLst>
      <p:ext uri="{BB962C8B-B14F-4D97-AF65-F5344CB8AC3E}">
        <p14:creationId xmlns:p14="http://schemas.microsoft.com/office/powerpoint/2010/main" val="815133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B13C7B06-DDAB-85F5-FACD-EB2D56952DE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F87A2A7-5F21-8D32-1426-E95545F21A0E}"/>
              </a:ext>
            </a:extLst>
          </p:cNvPr>
          <p:cNvGrpSpPr/>
          <p:nvPr/>
        </p:nvGrpSpPr>
        <p:grpSpPr>
          <a:xfrm>
            <a:off x="568443" y="319365"/>
            <a:ext cx="5596009" cy="400110"/>
            <a:chOff x="568442" y="319364"/>
            <a:chExt cx="5596009" cy="400111"/>
          </a:xfrm>
        </p:grpSpPr>
        <p:sp>
          <p:nvSpPr>
            <p:cNvPr id="55" name="文本框 23">
              <a:extLst>
                <a:ext uri="{FF2B5EF4-FFF2-40B4-BE49-F238E27FC236}">
                  <a16:creationId xmlns:a16="http://schemas.microsoft.com/office/drawing/2014/main" id="{EA444670-4C7E-94F8-03F7-D6896060ACA7}"/>
                </a:ext>
              </a:extLst>
            </p:cNvPr>
            <p:cNvSpPr txBox="1"/>
            <p:nvPr/>
          </p:nvSpPr>
          <p:spPr>
            <a:xfrm>
              <a:off x="665958" y="319364"/>
              <a:ext cx="549849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97B07F5-E2D0-BE07-142B-DDEA51E215D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B7920E92-0276-6C90-221B-B2C6CD0C93FD}"/>
              </a:ext>
            </a:extLst>
          </p:cNvPr>
          <p:cNvPicPr>
            <a:picLocks noChangeAspect="1"/>
          </p:cNvPicPr>
          <p:nvPr/>
        </p:nvPicPr>
        <p:blipFill>
          <a:blip r:embed="rId3"/>
          <a:stretch>
            <a:fillRect/>
          </a:stretch>
        </p:blipFill>
        <p:spPr>
          <a:xfrm>
            <a:off x="661830" y="1548983"/>
            <a:ext cx="7200000" cy="413854"/>
          </a:xfrm>
          <a:prstGeom prst="rect">
            <a:avLst/>
          </a:prstGeom>
        </p:spPr>
      </p:pic>
      <p:pic>
        <p:nvPicPr>
          <p:cNvPr id="9" name="圖片 8">
            <a:extLst>
              <a:ext uri="{FF2B5EF4-FFF2-40B4-BE49-F238E27FC236}">
                <a16:creationId xmlns:a16="http://schemas.microsoft.com/office/drawing/2014/main" id="{F718DB34-C4A7-1998-24C4-83265C6D6AC0}"/>
              </a:ext>
            </a:extLst>
          </p:cNvPr>
          <p:cNvPicPr>
            <a:picLocks noChangeAspect="1"/>
          </p:cNvPicPr>
          <p:nvPr/>
        </p:nvPicPr>
        <p:blipFill>
          <a:blip r:embed="rId4"/>
          <a:srcRect b="56181"/>
          <a:stretch/>
        </p:blipFill>
        <p:spPr>
          <a:xfrm>
            <a:off x="568442" y="1978327"/>
            <a:ext cx="5683755" cy="1378439"/>
          </a:xfrm>
          <a:prstGeom prst="rect">
            <a:avLst/>
          </a:prstGeom>
        </p:spPr>
      </p:pic>
      <p:pic>
        <p:nvPicPr>
          <p:cNvPr id="11" name="圖片 10">
            <a:extLst>
              <a:ext uri="{FF2B5EF4-FFF2-40B4-BE49-F238E27FC236}">
                <a16:creationId xmlns:a16="http://schemas.microsoft.com/office/drawing/2014/main" id="{14F508B5-D248-4879-DC20-CBCAF17D0818}"/>
              </a:ext>
            </a:extLst>
          </p:cNvPr>
          <p:cNvPicPr>
            <a:picLocks noChangeAspect="1"/>
          </p:cNvPicPr>
          <p:nvPr/>
        </p:nvPicPr>
        <p:blipFill>
          <a:blip r:embed="rId5"/>
          <a:stretch>
            <a:fillRect/>
          </a:stretch>
        </p:blipFill>
        <p:spPr>
          <a:xfrm>
            <a:off x="6390189" y="2008997"/>
            <a:ext cx="4238012" cy="2840005"/>
          </a:xfrm>
          <a:prstGeom prst="rect">
            <a:avLst/>
          </a:prstGeom>
        </p:spPr>
      </p:pic>
      <p:pic>
        <p:nvPicPr>
          <p:cNvPr id="13" name="圖片 12">
            <a:extLst>
              <a:ext uri="{FF2B5EF4-FFF2-40B4-BE49-F238E27FC236}">
                <a16:creationId xmlns:a16="http://schemas.microsoft.com/office/drawing/2014/main" id="{54522F25-93EA-5C80-C0EF-42E3494F7838}"/>
              </a:ext>
            </a:extLst>
          </p:cNvPr>
          <p:cNvPicPr>
            <a:picLocks noChangeAspect="1"/>
          </p:cNvPicPr>
          <p:nvPr/>
        </p:nvPicPr>
        <p:blipFill>
          <a:blip r:embed="rId6"/>
          <a:srcRect t="13426"/>
          <a:stretch/>
        </p:blipFill>
        <p:spPr>
          <a:xfrm>
            <a:off x="529213" y="5099376"/>
            <a:ext cx="7200000" cy="303969"/>
          </a:xfrm>
          <a:prstGeom prst="rect">
            <a:avLst/>
          </a:prstGeom>
        </p:spPr>
      </p:pic>
      <p:pic>
        <p:nvPicPr>
          <p:cNvPr id="14" name="圖片 13">
            <a:extLst>
              <a:ext uri="{FF2B5EF4-FFF2-40B4-BE49-F238E27FC236}">
                <a16:creationId xmlns:a16="http://schemas.microsoft.com/office/drawing/2014/main" id="{2CE409F2-7F11-7D67-5BCC-DB74766CF875}"/>
              </a:ext>
            </a:extLst>
          </p:cNvPr>
          <p:cNvPicPr>
            <a:picLocks noChangeAspect="1"/>
          </p:cNvPicPr>
          <p:nvPr/>
        </p:nvPicPr>
        <p:blipFill>
          <a:blip r:embed="rId7"/>
          <a:stretch>
            <a:fillRect/>
          </a:stretch>
        </p:blipFill>
        <p:spPr>
          <a:xfrm>
            <a:off x="529213" y="5434016"/>
            <a:ext cx="4404498" cy="1400274"/>
          </a:xfrm>
          <a:prstGeom prst="rect">
            <a:avLst/>
          </a:prstGeom>
        </p:spPr>
      </p:pic>
      <p:pic>
        <p:nvPicPr>
          <p:cNvPr id="16" name="圖片 15">
            <a:extLst>
              <a:ext uri="{FF2B5EF4-FFF2-40B4-BE49-F238E27FC236}">
                <a16:creationId xmlns:a16="http://schemas.microsoft.com/office/drawing/2014/main" id="{DB0F23D2-E5B7-3623-B100-C233EB1B67D0}"/>
              </a:ext>
            </a:extLst>
          </p:cNvPr>
          <p:cNvPicPr>
            <a:picLocks noChangeAspect="1"/>
          </p:cNvPicPr>
          <p:nvPr/>
        </p:nvPicPr>
        <p:blipFill>
          <a:blip r:embed="rId8"/>
          <a:srcRect t="21955"/>
          <a:stretch/>
        </p:blipFill>
        <p:spPr>
          <a:xfrm>
            <a:off x="529213" y="740093"/>
            <a:ext cx="3685948" cy="912430"/>
          </a:xfrm>
          <a:prstGeom prst="rect">
            <a:avLst/>
          </a:prstGeom>
        </p:spPr>
      </p:pic>
      <p:pic>
        <p:nvPicPr>
          <p:cNvPr id="17" name="圖片 16">
            <a:extLst>
              <a:ext uri="{FF2B5EF4-FFF2-40B4-BE49-F238E27FC236}">
                <a16:creationId xmlns:a16="http://schemas.microsoft.com/office/drawing/2014/main" id="{D3BDC99A-9A26-B85E-616D-32F2FBE64DA2}"/>
              </a:ext>
            </a:extLst>
          </p:cNvPr>
          <p:cNvPicPr>
            <a:picLocks noChangeAspect="1"/>
          </p:cNvPicPr>
          <p:nvPr/>
        </p:nvPicPr>
        <p:blipFill>
          <a:blip r:embed="rId4"/>
          <a:srcRect t="56181"/>
          <a:stretch/>
        </p:blipFill>
        <p:spPr>
          <a:xfrm>
            <a:off x="412245" y="3470563"/>
            <a:ext cx="5683755" cy="1378439"/>
          </a:xfrm>
          <a:prstGeom prst="rect">
            <a:avLst/>
          </a:prstGeom>
        </p:spPr>
      </p:pic>
      <p:sp>
        <p:nvSpPr>
          <p:cNvPr id="2" name="投影片編號版面配置區 1">
            <a:extLst>
              <a:ext uri="{FF2B5EF4-FFF2-40B4-BE49-F238E27FC236}">
                <a16:creationId xmlns:a16="http://schemas.microsoft.com/office/drawing/2014/main" id="{2D5103EA-2202-D943-90E2-3BF876F8521E}"/>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spTree>
    <p:extLst>
      <p:ext uri="{BB962C8B-B14F-4D97-AF65-F5344CB8AC3E}">
        <p14:creationId xmlns:p14="http://schemas.microsoft.com/office/powerpoint/2010/main" val="459754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917C765-6908-CF2F-495C-EF15B076B4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A5EE499-F532-6131-A1CF-84B3E0F49637}"/>
              </a:ext>
            </a:extLst>
          </p:cNvPr>
          <p:cNvGrpSpPr/>
          <p:nvPr/>
        </p:nvGrpSpPr>
        <p:grpSpPr>
          <a:xfrm>
            <a:off x="568443" y="319365"/>
            <a:ext cx="5680968" cy="400110"/>
            <a:chOff x="568442" y="319364"/>
            <a:chExt cx="5680968" cy="400111"/>
          </a:xfrm>
        </p:grpSpPr>
        <p:sp>
          <p:nvSpPr>
            <p:cNvPr id="55" name="文本框 23">
              <a:extLst>
                <a:ext uri="{FF2B5EF4-FFF2-40B4-BE49-F238E27FC236}">
                  <a16:creationId xmlns:a16="http://schemas.microsoft.com/office/drawing/2014/main" id="{74C445D0-90D4-F8F0-6FA8-1AD3AFE865A1}"/>
                </a:ext>
              </a:extLst>
            </p:cNvPr>
            <p:cNvSpPr txBox="1"/>
            <p:nvPr/>
          </p:nvSpPr>
          <p:spPr>
            <a:xfrm>
              <a:off x="665958" y="319364"/>
              <a:ext cx="55834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713949C-E155-4091-F9C8-FF910FBEF08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 name="圖片 9">
            <a:extLst>
              <a:ext uri="{FF2B5EF4-FFF2-40B4-BE49-F238E27FC236}">
                <a16:creationId xmlns:a16="http://schemas.microsoft.com/office/drawing/2014/main" id="{9BE7A0BF-A781-10C5-6DFA-D255A491355B}"/>
              </a:ext>
            </a:extLst>
          </p:cNvPr>
          <p:cNvPicPr>
            <a:picLocks noChangeAspect="1"/>
          </p:cNvPicPr>
          <p:nvPr/>
        </p:nvPicPr>
        <p:blipFill>
          <a:blip r:embed="rId3"/>
          <a:stretch>
            <a:fillRect/>
          </a:stretch>
        </p:blipFill>
        <p:spPr>
          <a:xfrm>
            <a:off x="568442" y="1967062"/>
            <a:ext cx="8706430" cy="360224"/>
          </a:xfrm>
          <a:prstGeom prst="rect">
            <a:avLst/>
          </a:prstGeom>
        </p:spPr>
      </p:pic>
      <p:pic>
        <p:nvPicPr>
          <p:cNvPr id="14" name="圖片 13">
            <a:extLst>
              <a:ext uri="{FF2B5EF4-FFF2-40B4-BE49-F238E27FC236}">
                <a16:creationId xmlns:a16="http://schemas.microsoft.com/office/drawing/2014/main" id="{F1C8A91C-8F26-AE75-F0CF-366D58CD1D43}"/>
              </a:ext>
            </a:extLst>
          </p:cNvPr>
          <p:cNvPicPr>
            <a:picLocks noChangeAspect="1"/>
          </p:cNvPicPr>
          <p:nvPr/>
        </p:nvPicPr>
        <p:blipFill>
          <a:blip r:embed="rId4"/>
          <a:stretch>
            <a:fillRect/>
          </a:stretch>
        </p:blipFill>
        <p:spPr>
          <a:xfrm>
            <a:off x="415403" y="2422050"/>
            <a:ext cx="5069861" cy="3572248"/>
          </a:xfrm>
          <a:prstGeom prst="rect">
            <a:avLst/>
          </a:prstGeom>
        </p:spPr>
      </p:pic>
      <p:pic>
        <p:nvPicPr>
          <p:cNvPr id="16" name="圖片 15">
            <a:extLst>
              <a:ext uri="{FF2B5EF4-FFF2-40B4-BE49-F238E27FC236}">
                <a16:creationId xmlns:a16="http://schemas.microsoft.com/office/drawing/2014/main" id="{B9864359-7AA4-FCED-555B-2C2A3081F1DA}"/>
              </a:ext>
            </a:extLst>
          </p:cNvPr>
          <p:cNvPicPr>
            <a:picLocks noChangeAspect="1"/>
          </p:cNvPicPr>
          <p:nvPr/>
        </p:nvPicPr>
        <p:blipFill>
          <a:blip r:embed="rId5"/>
          <a:stretch>
            <a:fillRect/>
          </a:stretch>
        </p:blipFill>
        <p:spPr>
          <a:xfrm>
            <a:off x="5900667" y="2422049"/>
            <a:ext cx="5356040" cy="1522592"/>
          </a:xfrm>
          <a:prstGeom prst="rect">
            <a:avLst/>
          </a:prstGeom>
        </p:spPr>
      </p:pic>
      <p:pic>
        <p:nvPicPr>
          <p:cNvPr id="18" name="圖片 17">
            <a:extLst>
              <a:ext uri="{FF2B5EF4-FFF2-40B4-BE49-F238E27FC236}">
                <a16:creationId xmlns:a16="http://schemas.microsoft.com/office/drawing/2014/main" id="{6820ED3C-16D8-5D9E-A730-DB3F0DCAA075}"/>
              </a:ext>
            </a:extLst>
          </p:cNvPr>
          <p:cNvPicPr>
            <a:picLocks noChangeAspect="1"/>
          </p:cNvPicPr>
          <p:nvPr/>
        </p:nvPicPr>
        <p:blipFill>
          <a:blip r:embed="rId6"/>
          <a:stretch>
            <a:fillRect/>
          </a:stretch>
        </p:blipFill>
        <p:spPr>
          <a:xfrm>
            <a:off x="6096000" y="4495957"/>
            <a:ext cx="5069861" cy="1326397"/>
          </a:xfrm>
          <a:prstGeom prst="rect">
            <a:avLst/>
          </a:prstGeom>
        </p:spPr>
      </p:pic>
      <p:pic>
        <p:nvPicPr>
          <p:cNvPr id="20" name="圖片 19">
            <a:extLst>
              <a:ext uri="{FF2B5EF4-FFF2-40B4-BE49-F238E27FC236}">
                <a16:creationId xmlns:a16="http://schemas.microsoft.com/office/drawing/2014/main" id="{4CCC5344-85E9-2B01-1251-C20E47546EF7}"/>
              </a:ext>
            </a:extLst>
          </p:cNvPr>
          <p:cNvPicPr>
            <a:picLocks noChangeAspect="1"/>
          </p:cNvPicPr>
          <p:nvPr/>
        </p:nvPicPr>
        <p:blipFill>
          <a:blip r:embed="rId7"/>
          <a:stretch>
            <a:fillRect/>
          </a:stretch>
        </p:blipFill>
        <p:spPr>
          <a:xfrm>
            <a:off x="356620" y="778065"/>
            <a:ext cx="4541661" cy="1035232"/>
          </a:xfrm>
          <a:prstGeom prst="rect">
            <a:avLst/>
          </a:prstGeom>
        </p:spPr>
      </p:pic>
      <p:pic>
        <p:nvPicPr>
          <p:cNvPr id="4" name="圖片 3">
            <a:extLst>
              <a:ext uri="{FF2B5EF4-FFF2-40B4-BE49-F238E27FC236}">
                <a16:creationId xmlns:a16="http://schemas.microsoft.com/office/drawing/2014/main" id="{2B930373-9931-C2F9-6CFE-2CE77ABEA271}"/>
              </a:ext>
            </a:extLst>
          </p:cNvPr>
          <p:cNvPicPr>
            <a:picLocks noChangeAspect="1"/>
          </p:cNvPicPr>
          <p:nvPr/>
        </p:nvPicPr>
        <p:blipFill>
          <a:blip r:embed="rId8"/>
          <a:stretch>
            <a:fillRect/>
          </a:stretch>
        </p:blipFill>
        <p:spPr>
          <a:xfrm>
            <a:off x="9133279" y="1054626"/>
            <a:ext cx="1656641" cy="361120"/>
          </a:xfrm>
          <a:prstGeom prst="rect">
            <a:avLst/>
          </a:prstGeom>
        </p:spPr>
      </p:pic>
      <p:sp>
        <p:nvSpPr>
          <p:cNvPr id="6" name="文字方塊 5">
            <a:extLst>
              <a:ext uri="{FF2B5EF4-FFF2-40B4-BE49-F238E27FC236}">
                <a16:creationId xmlns:a16="http://schemas.microsoft.com/office/drawing/2014/main" id="{1BCEC310-CE94-E5FD-EBA1-B07DDB52EA88}"/>
              </a:ext>
            </a:extLst>
          </p:cNvPr>
          <p:cNvSpPr txBox="1"/>
          <p:nvPr/>
        </p:nvSpPr>
        <p:spPr>
          <a:xfrm>
            <a:off x="8402852" y="743104"/>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1BA441D2-BDF9-89AB-BE2E-3DD7C8AB4963}"/>
              </a:ext>
            </a:extLst>
          </p:cNvPr>
          <p:cNvSpPr>
            <a:spLocks noGrp="1"/>
          </p:cNvSpPr>
          <p:nvPr>
            <p:ph type="sldNum" sz="quarter" idx="12"/>
          </p:nvPr>
        </p:nvSpPr>
        <p:spPr/>
        <p:txBody>
          <a:bodyPr/>
          <a:lstStyle/>
          <a:p>
            <a:fld id="{565CE74E-AB26-4998-AD42-012C4C1AD076}" type="slidenum">
              <a:rPr lang="zh-CN" altLang="en-US" smtClean="0"/>
              <a:t>33</a:t>
            </a:fld>
            <a:endParaRPr lang="zh-CN" altLang="en-US" dirty="0"/>
          </a:p>
        </p:txBody>
      </p:sp>
    </p:spTree>
    <p:extLst>
      <p:ext uri="{BB962C8B-B14F-4D97-AF65-F5344CB8AC3E}">
        <p14:creationId xmlns:p14="http://schemas.microsoft.com/office/powerpoint/2010/main" val="1587911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D136C1E-AF6B-8ADB-0F7A-F2FDF03B33F6}"/>
            </a:ext>
          </a:extLst>
        </p:cNvPr>
        <p:cNvGrpSpPr/>
        <p:nvPr/>
      </p:nvGrpSpPr>
      <p:grpSpPr>
        <a:xfrm>
          <a:off x="0" y="0"/>
          <a:ext cx="0" cy="0"/>
          <a:chOff x="0" y="0"/>
          <a:chExt cx="0" cy="0"/>
        </a:xfrm>
      </p:grpSpPr>
      <p:pic>
        <p:nvPicPr>
          <p:cNvPr id="3" name="圖片 2">
            <a:extLst>
              <a:ext uri="{FF2B5EF4-FFF2-40B4-BE49-F238E27FC236}">
                <a16:creationId xmlns:a16="http://schemas.microsoft.com/office/drawing/2014/main" id="{FEF40EBD-7836-CDE8-447E-44610F919302}"/>
              </a:ext>
            </a:extLst>
          </p:cNvPr>
          <p:cNvPicPr>
            <a:picLocks noChangeAspect="1"/>
          </p:cNvPicPr>
          <p:nvPr/>
        </p:nvPicPr>
        <p:blipFill>
          <a:blip r:embed="rId3"/>
          <a:stretch>
            <a:fillRect/>
          </a:stretch>
        </p:blipFill>
        <p:spPr>
          <a:xfrm>
            <a:off x="7202254" y="1295400"/>
            <a:ext cx="4724589" cy="2333130"/>
          </a:xfrm>
          <a:prstGeom prst="rect">
            <a:avLst/>
          </a:prstGeom>
        </p:spPr>
      </p:pic>
      <p:grpSp>
        <p:nvGrpSpPr>
          <p:cNvPr id="54" name="组合 53">
            <a:extLst>
              <a:ext uri="{FF2B5EF4-FFF2-40B4-BE49-F238E27FC236}">
                <a16:creationId xmlns:a16="http://schemas.microsoft.com/office/drawing/2014/main" id="{1BDBB12A-8C0B-3137-BA2D-C8977CF3E257}"/>
              </a:ext>
            </a:extLst>
          </p:cNvPr>
          <p:cNvGrpSpPr/>
          <p:nvPr/>
        </p:nvGrpSpPr>
        <p:grpSpPr>
          <a:xfrm>
            <a:off x="568443" y="319365"/>
            <a:ext cx="2589288" cy="400110"/>
            <a:chOff x="568442" y="319364"/>
            <a:chExt cx="2589288" cy="400111"/>
          </a:xfrm>
        </p:grpSpPr>
        <p:sp>
          <p:nvSpPr>
            <p:cNvPr id="55" name="文本框 23">
              <a:extLst>
                <a:ext uri="{FF2B5EF4-FFF2-40B4-BE49-F238E27FC236}">
                  <a16:creationId xmlns:a16="http://schemas.microsoft.com/office/drawing/2014/main" id="{0838E9EE-86B7-DFF9-184F-8BCD0FD24F2A}"/>
                </a:ext>
              </a:extLst>
            </p:cNvPr>
            <p:cNvSpPr txBox="1"/>
            <p:nvPr/>
          </p:nvSpPr>
          <p:spPr>
            <a:xfrm>
              <a:off x="665958" y="319364"/>
              <a:ext cx="249177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INTT Example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9F705E-0FCA-A99C-A860-D4057DE8E89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6826BEBE-1BBD-C872-1F4B-474F65ACD5AF}"/>
              </a:ext>
            </a:extLst>
          </p:cNvPr>
          <p:cNvPicPr>
            <a:picLocks noChangeAspect="1"/>
          </p:cNvPicPr>
          <p:nvPr/>
        </p:nvPicPr>
        <p:blipFill>
          <a:blip r:embed="rId4"/>
          <a:stretch>
            <a:fillRect/>
          </a:stretch>
        </p:blipFill>
        <p:spPr>
          <a:xfrm>
            <a:off x="568442" y="1853307"/>
            <a:ext cx="7000517" cy="3933944"/>
          </a:xfrm>
          <a:prstGeom prst="rect">
            <a:avLst/>
          </a:prstGeom>
        </p:spPr>
      </p:pic>
      <p:sp>
        <p:nvSpPr>
          <p:cNvPr id="2" name="投影片編號版面配置區 1">
            <a:extLst>
              <a:ext uri="{FF2B5EF4-FFF2-40B4-BE49-F238E27FC236}">
                <a16:creationId xmlns:a16="http://schemas.microsoft.com/office/drawing/2014/main" id="{9C7F714F-3535-418D-49A1-1A6FEAC93438}"/>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spTree>
    <p:extLst>
      <p:ext uri="{BB962C8B-B14F-4D97-AF65-F5344CB8AC3E}">
        <p14:creationId xmlns:p14="http://schemas.microsoft.com/office/powerpoint/2010/main" val="2137017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D20D56E-60D0-4A90-9D6B-E6F5A57943E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4E38448-AA3E-3114-3262-06553B4F7D6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CEE8DE49-023D-9BA6-2B21-77B7B4BFDF4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4A5D5AC-2120-39DA-E849-675365CC9FD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9" name="圖片 8">
            <a:extLst>
              <a:ext uri="{FF2B5EF4-FFF2-40B4-BE49-F238E27FC236}">
                <a16:creationId xmlns:a16="http://schemas.microsoft.com/office/drawing/2014/main" id="{6CB0C43A-FFEF-3F03-2039-A62031522852}"/>
              </a:ext>
            </a:extLst>
          </p:cNvPr>
          <p:cNvPicPr>
            <a:picLocks noChangeAspect="1"/>
          </p:cNvPicPr>
          <p:nvPr/>
        </p:nvPicPr>
        <p:blipFill>
          <a:blip r:embed="rId3"/>
          <a:stretch>
            <a:fillRect/>
          </a:stretch>
        </p:blipFill>
        <p:spPr>
          <a:xfrm>
            <a:off x="549393" y="3071837"/>
            <a:ext cx="5641858" cy="714326"/>
          </a:xfrm>
          <a:prstGeom prst="rect">
            <a:avLst/>
          </a:prstGeom>
        </p:spPr>
      </p:pic>
      <p:pic>
        <p:nvPicPr>
          <p:cNvPr id="11" name="圖片 10">
            <a:extLst>
              <a:ext uri="{FF2B5EF4-FFF2-40B4-BE49-F238E27FC236}">
                <a16:creationId xmlns:a16="http://schemas.microsoft.com/office/drawing/2014/main" id="{C905FE53-5162-31C4-AC80-6B435625DE5D}"/>
              </a:ext>
            </a:extLst>
          </p:cNvPr>
          <p:cNvPicPr>
            <a:picLocks noChangeAspect="1"/>
          </p:cNvPicPr>
          <p:nvPr/>
        </p:nvPicPr>
        <p:blipFill>
          <a:blip r:embed="rId4"/>
          <a:stretch>
            <a:fillRect/>
          </a:stretch>
        </p:blipFill>
        <p:spPr>
          <a:xfrm>
            <a:off x="665960" y="719475"/>
            <a:ext cx="5077616" cy="2146023"/>
          </a:xfrm>
          <a:prstGeom prst="rect">
            <a:avLst/>
          </a:prstGeom>
        </p:spPr>
      </p:pic>
      <p:pic>
        <p:nvPicPr>
          <p:cNvPr id="13" name="圖片 12">
            <a:extLst>
              <a:ext uri="{FF2B5EF4-FFF2-40B4-BE49-F238E27FC236}">
                <a16:creationId xmlns:a16="http://schemas.microsoft.com/office/drawing/2014/main" id="{97AE467D-9E45-A9CD-AA85-1F6C708A4B09}"/>
              </a:ext>
            </a:extLst>
          </p:cNvPr>
          <p:cNvPicPr>
            <a:picLocks noChangeAspect="1"/>
          </p:cNvPicPr>
          <p:nvPr/>
        </p:nvPicPr>
        <p:blipFill>
          <a:blip r:embed="rId5"/>
          <a:stretch>
            <a:fillRect/>
          </a:stretch>
        </p:blipFill>
        <p:spPr>
          <a:xfrm>
            <a:off x="450945" y="4157837"/>
            <a:ext cx="6845205" cy="443271"/>
          </a:xfrm>
          <a:prstGeom prst="rect">
            <a:avLst/>
          </a:prstGeom>
        </p:spPr>
      </p:pic>
      <p:pic>
        <p:nvPicPr>
          <p:cNvPr id="15" name="圖片 14">
            <a:extLst>
              <a:ext uri="{FF2B5EF4-FFF2-40B4-BE49-F238E27FC236}">
                <a16:creationId xmlns:a16="http://schemas.microsoft.com/office/drawing/2014/main" id="{FA1A24A7-C0BB-C312-700C-D7FB2E64139B}"/>
              </a:ext>
            </a:extLst>
          </p:cNvPr>
          <p:cNvPicPr>
            <a:picLocks noChangeAspect="1"/>
          </p:cNvPicPr>
          <p:nvPr/>
        </p:nvPicPr>
        <p:blipFill>
          <a:blip r:embed="rId6"/>
          <a:stretch>
            <a:fillRect/>
          </a:stretch>
        </p:blipFill>
        <p:spPr>
          <a:xfrm>
            <a:off x="847288" y="5092977"/>
            <a:ext cx="4296566" cy="973374"/>
          </a:xfrm>
          <a:prstGeom prst="rect">
            <a:avLst/>
          </a:prstGeom>
        </p:spPr>
      </p:pic>
      <p:pic>
        <p:nvPicPr>
          <p:cNvPr id="18" name="圖片 17">
            <a:extLst>
              <a:ext uri="{FF2B5EF4-FFF2-40B4-BE49-F238E27FC236}">
                <a16:creationId xmlns:a16="http://schemas.microsoft.com/office/drawing/2014/main" id="{915360F8-3077-AFA9-9BDE-65D72A083295}"/>
              </a:ext>
            </a:extLst>
          </p:cNvPr>
          <p:cNvPicPr>
            <a:picLocks noChangeAspect="1"/>
          </p:cNvPicPr>
          <p:nvPr/>
        </p:nvPicPr>
        <p:blipFill>
          <a:blip r:embed="rId7"/>
          <a:stretch>
            <a:fillRect/>
          </a:stretch>
        </p:blipFill>
        <p:spPr>
          <a:xfrm>
            <a:off x="6818861" y="2405215"/>
            <a:ext cx="4941139" cy="1566785"/>
          </a:xfrm>
          <a:prstGeom prst="rect">
            <a:avLst/>
          </a:prstGeom>
        </p:spPr>
      </p:pic>
      <p:pic>
        <p:nvPicPr>
          <p:cNvPr id="20" name="圖片 19">
            <a:extLst>
              <a:ext uri="{FF2B5EF4-FFF2-40B4-BE49-F238E27FC236}">
                <a16:creationId xmlns:a16="http://schemas.microsoft.com/office/drawing/2014/main" id="{2A4B6173-4B42-D002-14B2-75FD2FC622F7}"/>
              </a:ext>
            </a:extLst>
          </p:cNvPr>
          <p:cNvPicPr>
            <a:picLocks noChangeAspect="1"/>
          </p:cNvPicPr>
          <p:nvPr/>
        </p:nvPicPr>
        <p:blipFill>
          <a:blip r:embed="rId8"/>
          <a:stretch>
            <a:fillRect/>
          </a:stretch>
        </p:blipFill>
        <p:spPr>
          <a:xfrm>
            <a:off x="7765481" y="1073385"/>
            <a:ext cx="3200302" cy="921238"/>
          </a:xfrm>
          <a:prstGeom prst="rect">
            <a:avLst/>
          </a:prstGeom>
        </p:spPr>
      </p:pic>
      <p:sp>
        <p:nvSpPr>
          <p:cNvPr id="22" name="文字方塊 21">
            <a:extLst>
              <a:ext uri="{FF2B5EF4-FFF2-40B4-BE49-F238E27FC236}">
                <a16:creationId xmlns:a16="http://schemas.microsoft.com/office/drawing/2014/main" id="{5D3DEA8A-8E7B-1BC6-B74A-D1D1FFFDE89D}"/>
              </a:ext>
            </a:extLst>
          </p:cNvPr>
          <p:cNvSpPr txBox="1"/>
          <p:nvPr/>
        </p:nvSpPr>
        <p:spPr>
          <a:xfrm>
            <a:off x="7106579" y="887548"/>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D1908D5B-3DD6-3F5E-9719-EDF27E3A3FDD}"/>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spTree>
    <p:extLst>
      <p:ext uri="{BB962C8B-B14F-4D97-AF65-F5344CB8AC3E}">
        <p14:creationId xmlns:p14="http://schemas.microsoft.com/office/powerpoint/2010/main" val="2453369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E31E8846-D939-756E-642A-8A4412DA1FE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8ED559E-C4BE-CB9B-CE27-4F80CFE82289}"/>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9413D3C9-559F-12D6-7B0F-E2F9F76B09FF}"/>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249FFF-F4AD-5FF4-E058-1ECFE374B4E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25" name="群組 24">
            <a:extLst>
              <a:ext uri="{FF2B5EF4-FFF2-40B4-BE49-F238E27FC236}">
                <a16:creationId xmlns:a16="http://schemas.microsoft.com/office/drawing/2014/main" id="{93593721-903D-7606-06EF-F1AEFC92977E}"/>
              </a:ext>
            </a:extLst>
          </p:cNvPr>
          <p:cNvGrpSpPr/>
          <p:nvPr/>
        </p:nvGrpSpPr>
        <p:grpSpPr>
          <a:xfrm>
            <a:off x="971549" y="886439"/>
            <a:ext cx="3695701" cy="5356093"/>
            <a:chOff x="971549" y="886439"/>
            <a:chExt cx="3695701" cy="5356093"/>
          </a:xfrm>
        </p:grpSpPr>
        <p:pic>
          <p:nvPicPr>
            <p:cNvPr id="8" name="圖片 7">
              <a:extLst>
                <a:ext uri="{FF2B5EF4-FFF2-40B4-BE49-F238E27FC236}">
                  <a16:creationId xmlns:a16="http://schemas.microsoft.com/office/drawing/2014/main" id="{3B2B43C7-543B-B372-DBF5-DF370161BFA6}"/>
                </a:ext>
              </a:extLst>
            </p:cNvPr>
            <p:cNvPicPr>
              <a:picLocks noChangeAspect="1"/>
            </p:cNvPicPr>
            <p:nvPr/>
          </p:nvPicPr>
          <p:blipFill>
            <a:blip r:embed="rId3"/>
            <a:stretch>
              <a:fillRect/>
            </a:stretch>
          </p:blipFill>
          <p:spPr>
            <a:xfrm>
              <a:off x="1289340" y="886439"/>
              <a:ext cx="3377910" cy="5356093"/>
            </a:xfrm>
            <a:prstGeom prst="rect">
              <a:avLst/>
            </a:prstGeom>
          </p:spPr>
        </p:pic>
        <p:sp>
          <p:nvSpPr>
            <p:cNvPr id="14" name="文字方塊 13">
              <a:extLst>
                <a:ext uri="{FF2B5EF4-FFF2-40B4-BE49-F238E27FC236}">
                  <a16:creationId xmlns:a16="http://schemas.microsoft.com/office/drawing/2014/main" id="{1CFE8752-8BD8-3651-1F27-B3CC6D397256}"/>
                </a:ext>
              </a:extLst>
            </p:cNvPr>
            <p:cNvSpPr txBox="1"/>
            <p:nvPr/>
          </p:nvSpPr>
          <p:spPr>
            <a:xfrm>
              <a:off x="971550" y="2466975"/>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periodicity:</a:t>
              </a:r>
              <a:endParaRPr lang="zh-TW" altLang="en-US"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93AC1C9C-25CE-6F23-6D74-FFB9BFBB7567}"/>
                </a:ext>
              </a:extLst>
            </p:cNvPr>
            <p:cNvSpPr txBox="1"/>
            <p:nvPr/>
          </p:nvSpPr>
          <p:spPr>
            <a:xfrm>
              <a:off x="971549" y="4306371"/>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symmetry:</a:t>
              </a:r>
              <a:endParaRPr lang="zh-TW" altLang="en-US" dirty="0">
                <a:latin typeface="Times New Roman" panose="02020603050405020304" pitchFamily="18" charset="0"/>
                <a:cs typeface="Times New Roman" panose="02020603050405020304" pitchFamily="18" charset="0"/>
              </a:endParaRPr>
            </a:p>
          </p:txBody>
        </p:sp>
        <p:pic>
          <p:nvPicPr>
            <p:cNvPr id="22" name="圖片 21">
              <a:extLst>
                <a:ext uri="{FF2B5EF4-FFF2-40B4-BE49-F238E27FC236}">
                  <a16:creationId xmlns:a16="http://schemas.microsoft.com/office/drawing/2014/main" id="{99684A3F-8336-FDDC-9594-5C3D6DCF709E}"/>
                </a:ext>
              </a:extLst>
            </p:cNvPr>
            <p:cNvPicPr>
              <a:picLocks noChangeAspect="1"/>
            </p:cNvPicPr>
            <p:nvPr/>
          </p:nvPicPr>
          <p:blipFill>
            <a:blip r:embed="rId4"/>
            <a:stretch>
              <a:fillRect/>
            </a:stretch>
          </p:blipFill>
          <p:spPr>
            <a:xfrm>
              <a:off x="3618079" y="3870549"/>
              <a:ext cx="109702" cy="151145"/>
            </a:xfrm>
            <a:prstGeom prst="rect">
              <a:avLst/>
            </a:prstGeom>
          </p:spPr>
        </p:pic>
        <p:pic>
          <p:nvPicPr>
            <p:cNvPr id="24" name="圖片 23">
              <a:extLst>
                <a:ext uri="{FF2B5EF4-FFF2-40B4-BE49-F238E27FC236}">
                  <a16:creationId xmlns:a16="http://schemas.microsoft.com/office/drawing/2014/main" id="{15260676-AC01-9146-9C1C-2B262C1C0990}"/>
                </a:ext>
              </a:extLst>
            </p:cNvPr>
            <p:cNvPicPr>
              <a:picLocks noChangeAspect="1"/>
            </p:cNvPicPr>
            <p:nvPr/>
          </p:nvPicPr>
          <p:blipFill>
            <a:blip r:embed="rId5"/>
            <a:stretch>
              <a:fillRect/>
            </a:stretch>
          </p:blipFill>
          <p:spPr>
            <a:xfrm>
              <a:off x="3528344" y="5844389"/>
              <a:ext cx="468982" cy="269726"/>
            </a:xfrm>
            <a:prstGeom prst="rect">
              <a:avLst/>
            </a:prstGeom>
          </p:spPr>
        </p:pic>
      </p:grpSp>
      <p:grpSp>
        <p:nvGrpSpPr>
          <p:cNvPr id="59" name="群組 58">
            <a:extLst>
              <a:ext uri="{FF2B5EF4-FFF2-40B4-BE49-F238E27FC236}">
                <a16:creationId xmlns:a16="http://schemas.microsoft.com/office/drawing/2014/main" id="{27903858-27A5-D7B4-3279-CB30689D5327}"/>
              </a:ext>
            </a:extLst>
          </p:cNvPr>
          <p:cNvGrpSpPr/>
          <p:nvPr/>
        </p:nvGrpSpPr>
        <p:grpSpPr>
          <a:xfrm>
            <a:off x="6614523" y="327868"/>
            <a:ext cx="3240000" cy="1620000"/>
            <a:chOff x="5325183" y="1038840"/>
            <a:chExt cx="4094993" cy="1940343"/>
          </a:xfrm>
        </p:grpSpPr>
        <p:pic>
          <p:nvPicPr>
            <p:cNvPr id="29" name="圖片 28">
              <a:extLst>
                <a:ext uri="{FF2B5EF4-FFF2-40B4-BE49-F238E27FC236}">
                  <a16:creationId xmlns:a16="http://schemas.microsoft.com/office/drawing/2014/main" id="{479A5113-C23F-059F-8494-36653F2852B0}"/>
                </a:ext>
              </a:extLst>
            </p:cNvPr>
            <p:cNvPicPr>
              <a:picLocks noChangeAspect="1"/>
            </p:cNvPicPr>
            <p:nvPr/>
          </p:nvPicPr>
          <p:blipFill>
            <a:blip r:embed="rId6"/>
            <a:stretch>
              <a:fillRect/>
            </a:stretch>
          </p:blipFill>
          <p:spPr>
            <a:xfrm>
              <a:off x="5325183" y="1038840"/>
              <a:ext cx="4094993" cy="1940343"/>
            </a:xfrm>
            <a:prstGeom prst="rect">
              <a:avLst/>
            </a:prstGeom>
          </p:spPr>
        </p:pic>
        <p:pic>
          <p:nvPicPr>
            <p:cNvPr id="34" name="圖片 33">
              <a:extLst>
                <a:ext uri="{FF2B5EF4-FFF2-40B4-BE49-F238E27FC236}">
                  <a16:creationId xmlns:a16="http://schemas.microsoft.com/office/drawing/2014/main" id="{6D1337EC-B7FB-E4AE-4D10-9D48E1B54B2D}"/>
                </a:ext>
              </a:extLst>
            </p:cNvPr>
            <p:cNvPicPr>
              <a:picLocks noChangeAspect="1"/>
            </p:cNvPicPr>
            <p:nvPr/>
          </p:nvPicPr>
          <p:blipFill>
            <a:blip r:embed="rId7"/>
            <a:stretch>
              <a:fillRect/>
            </a:stretch>
          </p:blipFill>
          <p:spPr>
            <a:xfrm>
              <a:off x="8488301" y="2565986"/>
              <a:ext cx="315974" cy="413197"/>
            </a:xfrm>
            <a:prstGeom prst="rect">
              <a:avLst/>
            </a:prstGeom>
          </p:spPr>
        </p:pic>
        <p:pic>
          <p:nvPicPr>
            <p:cNvPr id="37" name="圖片 36">
              <a:extLst>
                <a:ext uri="{FF2B5EF4-FFF2-40B4-BE49-F238E27FC236}">
                  <a16:creationId xmlns:a16="http://schemas.microsoft.com/office/drawing/2014/main" id="{A837DA9B-7B22-2979-EFAB-2D21BBD96396}"/>
                </a:ext>
              </a:extLst>
            </p:cNvPr>
            <p:cNvPicPr>
              <a:picLocks noChangeAspect="1"/>
            </p:cNvPicPr>
            <p:nvPr/>
          </p:nvPicPr>
          <p:blipFill>
            <a:blip r:embed="rId8"/>
            <a:stretch>
              <a:fillRect/>
            </a:stretch>
          </p:blipFill>
          <p:spPr>
            <a:xfrm>
              <a:off x="9206557" y="2559246"/>
              <a:ext cx="127944" cy="205384"/>
            </a:xfrm>
            <a:prstGeom prst="rect">
              <a:avLst/>
            </a:prstGeom>
          </p:spPr>
        </p:pic>
      </p:grpSp>
      <p:grpSp>
        <p:nvGrpSpPr>
          <p:cNvPr id="46" name="群組 45">
            <a:extLst>
              <a:ext uri="{FF2B5EF4-FFF2-40B4-BE49-F238E27FC236}">
                <a16:creationId xmlns:a16="http://schemas.microsoft.com/office/drawing/2014/main" id="{FFF1CCD1-9ABC-8C51-0930-3E66B2064F4F}"/>
              </a:ext>
            </a:extLst>
          </p:cNvPr>
          <p:cNvGrpSpPr/>
          <p:nvPr/>
        </p:nvGrpSpPr>
        <p:grpSpPr>
          <a:xfrm>
            <a:off x="6614523" y="2193314"/>
            <a:ext cx="3943369" cy="1620000"/>
            <a:chOff x="5325184" y="3336199"/>
            <a:chExt cx="4556882" cy="1968666"/>
          </a:xfrm>
        </p:grpSpPr>
        <p:pic>
          <p:nvPicPr>
            <p:cNvPr id="32" name="圖片 31">
              <a:extLst>
                <a:ext uri="{FF2B5EF4-FFF2-40B4-BE49-F238E27FC236}">
                  <a16:creationId xmlns:a16="http://schemas.microsoft.com/office/drawing/2014/main" id="{A45D2CB6-C2FF-F9D8-5898-20CB26001F80}"/>
                </a:ext>
              </a:extLst>
            </p:cNvPr>
            <p:cNvPicPr>
              <a:picLocks noChangeAspect="1"/>
            </p:cNvPicPr>
            <p:nvPr/>
          </p:nvPicPr>
          <p:blipFill>
            <a:blip r:embed="rId9"/>
            <a:stretch>
              <a:fillRect/>
            </a:stretch>
          </p:blipFill>
          <p:spPr>
            <a:xfrm>
              <a:off x="5325184" y="3336199"/>
              <a:ext cx="4556882" cy="1968666"/>
            </a:xfrm>
            <a:prstGeom prst="rect">
              <a:avLst/>
            </a:prstGeom>
          </p:spPr>
        </p:pic>
        <p:pic>
          <p:nvPicPr>
            <p:cNvPr id="40" name="圖片 39">
              <a:extLst>
                <a:ext uri="{FF2B5EF4-FFF2-40B4-BE49-F238E27FC236}">
                  <a16:creationId xmlns:a16="http://schemas.microsoft.com/office/drawing/2014/main" id="{3D532AD8-16BE-932D-8AAD-4F97A7682E7E}"/>
                </a:ext>
              </a:extLst>
            </p:cNvPr>
            <p:cNvPicPr>
              <a:picLocks noChangeAspect="1"/>
            </p:cNvPicPr>
            <p:nvPr/>
          </p:nvPicPr>
          <p:blipFill>
            <a:blip r:embed="rId10"/>
            <a:stretch>
              <a:fillRect/>
            </a:stretch>
          </p:blipFill>
          <p:spPr>
            <a:xfrm>
              <a:off x="8883566" y="3936589"/>
              <a:ext cx="303939" cy="270696"/>
            </a:xfrm>
            <a:prstGeom prst="rect">
              <a:avLst/>
            </a:prstGeom>
          </p:spPr>
        </p:pic>
        <p:pic>
          <p:nvPicPr>
            <p:cNvPr id="45" name="圖片 44">
              <a:extLst>
                <a:ext uri="{FF2B5EF4-FFF2-40B4-BE49-F238E27FC236}">
                  <a16:creationId xmlns:a16="http://schemas.microsoft.com/office/drawing/2014/main" id="{770248E7-A2DF-9869-9890-87F1F41252D2}"/>
                </a:ext>
              </a:extLst>
            </p:cNvPr>
            <p:cNvPicPr>
              <a:picLocks noChangeAspect="1"/>
            </p:cNvPicPr>
            <p:nvPr/>
          </p:nvPicPr>
          <p:blipFill>
            <a:blip r:embed="rId11"/>
            <a:stretch>
              <a:fillRect/>
            </a:stretch>
          </p:blipFill>
          <p:spPr>
            <a:xfrm>
              <a:off x="8883566" y="4450981"/>
              <a:ext cx="272273" cy="274794"/>
            </a:xfrm>
            <a:prstGeom prst="rect">
              <a:avLst/>
            </a:prstGeom>
          </p:spPr>
        </p:pic>
      </p:grpSp>
      <p:grpSp>
        <p:nvGrpSpPr>
          <p:cNvPr id="58" name="群組 57">
            <a:extLst>
              <a:ext uri="{FF2B5EF4-FFF2-40B4-BE49-F238E27FC236}">
                <a16:creationId xmlns:a16="http://schemas.microsoft.com/office/drawing/2014/main" id="{9D1B025F-CA99-D330-DC61-3D0AA21BFD14}"/>
              </a:ext>
            </a:extLst>
          </p:cNvPr>
          <p:cNvGrpSpPr/>
          <p:nvPr/>
        </p:nvGrpSpPr>
        <p:grpSpPr>
          <a:xfrm>
            <a:off x="6326065" y="4013849"/>
            <a:ext cx="4666330" cy="2327931"/>
            <a:chOff x="1289340" y="1021895"/>
            <a:chExt cx="9049797" cy="4473237"/>
          </a:xfrm>
        </p:grpSpPr>
        <p:pic>
          <p:nvPicPr>
            <p:cNvPr id="48" name="圖片 47">
              <a:extLst>
                <a:ext uri="{FF2B5EF4-FFF2-40B4-BE49-F238E27FC236}">
                  <a16:creationId xmlns:a16="http://schemas.microsoft.com/office/drawing/2014/main" id="{66D26A59-AC55-03E5-C7B7-F57DC3FA9F1D}"/>
                </a:ext>
              </a:extLst>
            </p:cNvPr>
            <p:cNvPicPr>
              <a:picLocks noChangeAspect="1"/>
            </p:cNvPicPr>
            <p:nvPr/>
          </p:nvPicPr>
          <p:blipFill>
            <a:blip r:embed="rId12"/>
            <a:stretch>
              <a:fillRect/>
            </a:stretch>
          </p:blipFill>
          <p:spPr>
            <a:xfrm>
              <a:off x="1289340" y="1021895"/>
              <a:ext cx="9049797" cy="4473237"/>
            </a:xfrm>
            <a:prstGeom prst="rect">
              <a:avLst/>
            </a:prstGeom>
          </p:spPr>
        </p:pic>
        <p:pic>
          <p:nvPicPr>
            <p:cNvPr id="52" name="圖片 51">
              <a:extLst>
                <a:ext uri="{FF2B5EF4-FFF2-40B4-BE49-F238E27FC236}">
                  <a16:creationId xmlns:a16="http://schemas.microsoft.com/office/drawing/2014/main" id="{3A39FCE2-9463-A277-86A3-D47FE1B130F1}"/>
                </a:ext>
              </a:extLst>
            </p:cNvPr>
            <p:cNvPicPr>
              <a:picLocks noChangeAspect="1"/>
            </p:cNvPicPr>
            <p:nvPr/>
          </p:nvPicPr>
          <p:blipFill>
            <a:blip r:embed="rId13"/>
            <a:stretch>
              <a:fillRect/>
            </a:stretch>
          </p:blipFill>
          <p:spPr>
            <a:xfrm>
              <a:off x="5325184" y="3032257"/>
              <a:ext cx="320026" cy="301739"/>
            </a:xfrm>
            <a:prstGeom prst="rect">
              <a:avLst/>
            </a:prstGeom>
          </p:spPr>
        </p:pic>
        <p:pic>
          <p:nvPicPr>
            <p:cNvPr id="57" name="圖片 56">
              <a:extLst>
                <a:ext uri="{FF2B5EF4-FFF2-40B4-BE49-F238E27FC236}">
                  <a16:creationId xmlns:a16="http://schemas.microsoft.com/office/drawing/2014/main" id="{F5B5198D-4E08-B2FF-38B2-335E015A6F92}"/>
                </a:ext>
              </a:extLst>
            </p:cNvPr>
            <p:cNvPicPr>
              <a:picLocks noChangeAspect="1"/>
            </p:cNvPicPr>
            <p:nvPr/>
          </p:nvPicPr>
          <p:blipFill>
            <a:blip r:embed="rId14"/>
            <a:stretch>
              <a:fillRect/>
            </a:stretch>
          </p:blipFill>
          <p:spPr>
            <a:xfrm>
              <a:off x="5306039" y="2321280"/>
              <a:ext cx="315974" cy="320836"/>
            </a:xfrm>
            <a:prstGeom prst="rect">
              <a:avLst/>
            </a:prstGeom>
          </p:spPr>
        </p:pic>
      </p:grpSp>
      <p:pic>
        <p:nvPicPr>
          <p:cNvPr id="60" name="圖片 59">
            <a:extLst>
              <a:ext uri="{FF2B5EF4-FFF2-40B4-BE49-F238E27FC236}">
                <a16:creationId xmlns:a16="http://schemas.microsoft.com/office/drawing/2014/main" id="{F8C7A0D1-E197-47C0-3BFC-6AF02CA18D92}"/>
              </a:ext>
            </a:extLst>
          </p:cNvPr>
          <p:cNvPicPr>
            <a:picLocks noChangeAspect="1"/>
          </p:cNvPicPr>
          <p:nvPr/>
        </p:nvPicPr>
        <p:blipFill>
          <a:blip r:embed="rId15"/>
          <a:srcRect l="5226" r="85567"/>
          <a:stretch/>
        </p:blipFill>
        <p:spPr>
          <a:xfrm>
            <a:off x="10780691" y="3791259"/>
            <a:ext cx="506165" cy="2537618"/>
          </a:xfrm>
          <a:prstGeom prst="rect">
            <a:avLst/>
          </a:prstGeom>
        </p:spPr>
      </p:pic>
      <p:sp>
        <p:nvSpPr>
          <p:cNvPr id="2" name="投影片編號版面配置區 1">
            <a:extLst>
              <a:ext uri="{FF2B5EF4-FFF2-40B4-BE49-F238E27FC236}">
                <a16:creationId xmlns:a16="http://schemas.microsoft.com/office/drawing/2014/main" id="{A8355792-E4A8-5B12-F6E1-020F334FE310}"/>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spTree>
    <p:extLst>
      <p:ext uri="{BB962C8B-B14F-4D97-AF65-F5344CB8AC3E}">
        <p14:creationId xmlns:p14="http://schemas.microsoft.com/office/powerpoint/2010/main" val="2288579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3178BE4-DE81-ECAF-48F1-652E23C23E3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34968F2-1982-FD09-29CA-731BBDBCABC7}"/>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53B0464E-BBC7-BFFE-50DF-4F7CF3838C45}"/>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3FCBF47-E425-72F8-05AE-3C2C6EAD666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3E2B2AA1-2514-5521-CC74-A1D1BCE8B323}"/>
              </a:ext>
            </a:extLst>
          </p:cNvPr>
          <p:cNvPicPr>
            <a:picLocks noChangeAspect="1"/>
          </p:cNvPicPr>
          <p:nvPr/>
        </p:nvPicPr>
        <p:blipFill>
          <a:blip r:embed="rId3"/>
          <a:stretch>
            <a:fillRect/>
          </a:stretch>
        </p:blipFill>
        <p:spPr>
          <a:xfrm>
            <a:off x="580830" y="719475"/>
            <a:ext cx="5916669" cy="2460278"/>
          </a:xfrm>
          <a:prstGeom prst="rect">
            <a:avLst/>
          </a:prstGeom>
        </p:spPr>
      </p:pic>
      <p:pic>
        <p:nvPicPr>
          <p:cNvPr id="8" name="圖片 7">
            <a:extLst>
              <a:ext uri="{FF2B5EF4-FFF2-40B4-BE49-F238E27FC236}">
                <a16:creationId xmlns:a16="http://schemas.microsoft.com/office/drawing/2014/main" id="{AB1D82BC-623D-5492-E9A2-89509DA1492E}"/>
              </a:ext>
            </a:extLst>
          </p:cNvPr>
          <p:cNvPicPr>
            <a:picLocks noChangeAspect="1"/>
          </p:cNvPicPr>
          <p:nvPr/>
        </p:nvPicPr>
        <p:blipFill>
          <a:blip r:embed="rId4"/>
          <a:stretch>
            <a:fillRect/>
          </a:stretch>
        </p:blipFill>
        <p:spPr>
          <a:xfrm>
            <a:off x="665959" y="3320678"/>
            <a:ext cx="5776601" cy="2171563"/>
          </a:xfrm>
          <a:prstGeom prst="rect">
            <a:avLst/>
          </a:prstGeom>
        </p:spPr>
      </p:pic>
      <p:pic>
        <p:nvPicPr>
          <p:cNvPr id="12" name="圖片 11">
            <a:extLst>
              <a:ext uri="{FF2B5EF4-FFF2-40B4-BE49-F238E27FC236}">
                <a16:creationId xmlns:a16="http://schemas.microsoft.com/office/drawing/2014/main" id="{0ACF873D-27FD-395D-28C3-87CCBE727862}"/>
              </a:ext>
            </a:extLst>
          </p:cNvPr>
          <p:cNvPicPr>
            <a:picLocks noChangeAspect="1"/>
          </p:cNvPicPr>
          <p:nvPr/>
        </p:nvPicPr>
        <p:blipFill>
          <a:blip r:embed="rId5"/>
          <a:stretch>
            <a:fillRect/>
          </a:stretch>
        </p:blipFill>
        <p:spPr>
          <a:xfrm>
            <a:off x="665959" y="5492241"/>
            <a:ext cx="5407375" cy="1116908"/>
          </a:xfrm>
          <a:prstGeom prst="rect">
            <a:avLst/>
          </a:prstGeom>
        </p:spPr>
      </p:pic>
      <p:pic>
        <p:nvPicPr>
          <p:cNvPr id="16" name="圖片 15">
            <a:extLst>
              <a:ext uri="{FF2B5EF4-FFF2-40B4-BE49-F238E27FC236}">
                <a16:creationId xmlns:a16="http://schemas.microsoft.com/office/drawing/2014/main" id="{9E9F87ED-BAF3-8499-FB6F-AB58F5181999}"/>
              </a:ext>
            </a:extLst>
          </p:cNvPr>
          <p:cNvPicPr>
            <a:picLocks noChangeAspect="1"/>
          </p:cNvPicPr>
          <p:nvPr/>
        </p:nvPicPr>
        <p:blipFill>
          <a:blip r:embed="rId6"/>
          <a:stretch>
            <a:fillRect/>
          </a:stretch>
        </p:blipFill>
        <p:spPr>
          <a:xfrm>
            <a:off x="6841112" y="1076655"/>
            <a:ext cx="4167041" cy="1325298"/>
          </a:xfrm>
          <a:prstGeom prst="rect">
            <a:avLst/>
          </a:prstGeom>
        </p:spPr>
      </p:pic>
      <p:pic>
        <p:nvPicPr>
          <p:cNvPr id="18" name="圖片 17">
            <a:extLst>
              <a:ext uri="{FF2B5EF4-FFF2-40B4-BE49-F238E27FC236}">
                <a16:creationId xmlns:a16="http://schemas.microsoft.com/office/drawing/2014/main" id="{0406DA44-1320-9532-1FBB-3332A3DF0881}"/>
              </a:ext>
            </a:extLst>
          </p:cNvPr>
          <p:cNvPicPr>
            <a:picLocks noChangeAspect="1"/>
          </p:cNvPicPr>
          <p:nvPr/>
        </p:nvPicPr>
        <p:blipFill>
          <a:blip r:embed="rId7"/>
          <a:stretch>
            <a:fillRect/>
          </a:stretch>
        </p:blipFill>
        <p:spPr>
          <a:xfrm>
            <a:off x="6260415" y="2850069"/>
            <a:ext cx="5827544" cy="578931"/>
          </a:xfrm>
          <a:prstGeom prst="rect">
            <a:avLst/>
          </a:prstGeom>
        </p:spPr>
      </p:pic>
      <p:pic>
        <p:nvPicPr>
          <p:cNvPr id="20" name="圖片 19">
            <a:extLst>
              <a:ext uri="{FF2B5EF4-FFF2-40B4-BE49-F238E27FC236}">
                <a16:creationId xmlns:a16="http://schemas.microsoft.com/office/drawing/2014/main" id="{6411E843-772F-F178-8ABD-719F1EF75DEA}"/>
              </a:ext>
            </a:extLst>
          </p:cNvPr>
          <p:cNvPicPr>
            <a:picLocks noChangeAspect="1"/>
          </p:cNvPicPr>
          <p:nvPr/>
        </p:nvPicPr>
        <p:blipFill>
          <a:blip r:embed="rId8"/>
          <a:stretch>
            <a:fillRect/>
          </a:stretch>
        </p:blipFill>
        <p:spPr>
          <a:xfrm>
            <a:off x="6841112" y="3877116"/>
            <a:ext cx="4017491" cy="1021189"/>
          </a:xfrm>
          <a:prstGeom prst="rect">
            <a:avLst/>
          </a:prstGeom>
        </p:spPr>
      </p:pic>
      <p:pic>
        <p:nvPicPr>
          <p:cNvPr id="7" name="圖片 6">
            <a:extLst>
              <a:ext uri="{FF2B5EF4-FFF2-40B4-BE49-F238E27FC236}">
                <a16:creationId xmlns:a16="http://schemas.microsoft.com/office/drawing/2014/main" id="{CE303236-78CB-32A6-8AB4-BA2D33E4DFDE}"/>
              </a:ext>
            </a:extLst>
          </p:cNvPr>
          <p:cNvPicPr>
            <a:picLocks noChangeAspect="1"/>
          </p:cNvPicPr>
          <p:nvPr/>
        </p:nvPicPr>
        <p:blipFill>
          <a:blip r:embed="rId9"/>
          <a:stretch>
            <a:fillRect/>
          </a:stretch>
        </p:blipFill>
        <p:spPr>
          <a:xfrm>
            <a:off x="3155670" y="1630339"/>
            <a:ext cx="349529" cy="718211"/>
          </a:xfrm>
          <a:prstGeom prst="rect">
            <a:avLst/>
          </a:prstGeom>
        </p:spPr>
      </p:pic>
      <p:sp>
        <p:nvSpPr>
          <p:cNvPr id="2" name="投影片編號版面配置區 1">
            <a:extLst>
              <a:ext uri="{FF2B5EF4-FFF2-40B4-BE49-F238E27FC236}">
                <a16:creationId xmlns:a16="http://schemas.microsoft.com/office/drawing/2014/main" id="{CC40C6B4-7C99-B127-A28A-B5FD2D10FFC8}"/>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p:spTree>
    <p:extLst>
      <p:ext uri="{BB962C8B-B14F-4D97-AF65-F5344CB8AC3E}">
        <p14:creationId xmlns:p14="http://schemas.microsoft.com/office/powerpoint/2010/main" val="1929689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7A9B7FF-5848-5C35-EDF4-D1D1B3DB89B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4837B80-58C8-69C7-9971-4E36EAFC0321}"/>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35438857-8FC3-742D-5B45-55BF4DDF36B2}"/>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61C9D01-3BE5-E5B6-E965-ADED8DAC28C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137E67A-4938-F029-71AB-93B9FD61DF8A}"/>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492DD975-57E6-EBB3-CE84-38A14CF0209C}"/>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7954F6A6-5FAF-21B2-C4A3-B0EFD96C13E1}"/>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C0AB7795-BFD9-EA6F-719B-D3D6927648E7}"/>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526EB952-2AE9-E1E7-CAC3-DD44DAC2E57B}"/>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7677C761-56CA-ECD5-27F8-0430B5C79A82}"/>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5E5C65B4-C4C0-B907-BCA6-840A16631A71}"/>
              </a:ext>
            </a:extLst>
          </p:cNvPr>
          <p:cNvPicPr>
            <a:picLocks noChangeAspect="1"/>
          </p:cNvPicPr>
          <p:nvPr/>
        </p:nvPicPr>
        <p:blipFill>
          <a:blip r:embed="rId9"/>
          <a:srcRect l="2612" r="93897"/>
          <a:stretch/>
        </p:blipFill>
        <p:spPr>
          <a:xfrm>
            <a:off x="11759364" y="3712472"/>
            <a:ext cx="178282" cy="2547363"/>
          </a:xfrm>
          <a:prstGeom prst="rect">
            <a:avLst/>
          </a:prstGeom>
        </p:spPr>
      </p:pic>
      <p:sp>
        <p:nvSpPr>
          <p:cNvPr id="2" name="投影片編號版面配置區 1">
            <a:extLst>
              <a:ext uri="{FF2B5EF4-FFF2-40B4-BE49-F238E27FC236}">
                <a16:creationId xmlns:a16="http://schemas.microsoft.com/office/drawing/2014/main" id="{A13B94D9-2DE0-F36C-5A83-000BC29A82BC}"/>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spTree>
    <p:extLst>
      <p:ext uri="{BB962C8B-B14F-4D97-AF65-F5344CB8AC3E}">
        <p14:creationId xmlns:p14="http://schemas.microsoft.com/office/powerpoint/2010/main" val="2782923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6F555F-4C55-2673-35DF-329F6FFF567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FE333D6-FB18-2EAF-40A4-667B52ADA21F}"/>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7E024AC9-0C05-CCB0-B163-9E4D04927AEE}"/>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348ACF8-46D2-379E-EDE7-85803942E6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5A6A8D9-0A1B-7B18-D6B5-93F6C089C65C}"/>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BA3A39C2-E055-4E3B-7BAD-BDF0D95FF189}"/>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65499013-066F-CF49-947E-DF53025AD8AB}"/>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F63B3173-A2B7-C70A-B97F-BB84CB64A021}"/>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22F6FD8C-8AE1-55B9-BD03-9EDDD357CEC5}"/>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E3304DF2-653D-2E56-558B-B61852340E29}"/>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CAE6C5A0-34A6-6483-9703-F22FE8FBA872}"/>
              </a:ext>
            </a:extLst>
          </p:cNvPr>
          <p:cNvPicPr>
            <a:picLocks noChangeAspect="1"/>
          </p:cNvPicPr>
          <p:nvPr/>
        </p:nvPicPr>
        <p:blipFill>
          <a:blip r:embed="rId9"/>
          <a:srcRect l="2612" r="93897"/>
          <a:stretch/>
        </p:blipFill>
        <p:spPr>
          <a:xfrm>
            <a:off x="11759364" y="3712472"/>
            <a:ext cx="178282" cy="2547363"/>
          </a:xfrm>
          <a:prstGeom prst="rect">
            <a:avLst/>
          </a:prstGeom>
        </p:spPr>
      </p:pic>
      <p:sp>
        <p:nvSpPr>
          <p:cNvPr id="2" name="投影片編號版面配置區 1">
            <a:extLst>
              <a:ext uri="{FF2B5EF4-FFF2-40B4-BE49-F238E27FC236}">
                <a16:creationId xmlns:a16="http://schemas.microsoft.com/office/drawing/2014/main" id="{A2E4D7D5-3F47-1EFE-4BDE-03A7071782EB}"/>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spTree>
    <p:extLst>
      <p:ext uri="{BB962C8B-B14F-4D97-AF65-F5344CB8AC3E}">
        <p14:creationId xmlns:p14="http://schemas.microsoft.com/office/powerpoint/2010/main" val="2437032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14369" cy="400110"/>
            <a:chOff x="568442" y="319364"/>
            <a:chExt cx="2414369"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168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5" name="物件 4">
            <a:extLst>
              <a:ext uri="{FF2B5EF4-FFF2-40B4-BE49-F238E27FC236}">
                <a16:creationId xmlns:a16="http://schemas.microsoft.com/office/drawing/2014/main" id="{F94EDDB6-4EA9-4132-A38D-45D8D9B609FC}"/>
              </a:ext>
            </a:extLst>
          </p:cNvPr>
          <p:cNvGraphicFramePr>
            <a:graphicFrameLocks noChangeAspect="1"/>
          </p:cNvGraphicFramePr>
          <p:nvPr>
            <p:extLst>
              <p:ext uri="{D42A27DB-BD31-4B8C-83A1-F6EECF244321}">
                <p14:modId xmlns:p14="http://schemas.microsoft.com/office/powerpoint/2010/main" val="4099634392"/>
              </p:ext>
            </p:extLst>
          </p:nvPr>
        </p:nvGraphicFramePr>
        <p:xfrm>
          <a:off x="1403350" y="1322388"/>
          <a:ext cx="9048750" cy="3754437"/>
        </p:xfrm>
        <a:graphic>
          <a:graphicData uri="http://schemas.openxmlformats.org/presentationml/2006/ole">
            <mc:AlternateContent xmlns:mc="http://schemas.openxmlformats.org/markup-compatibility/2006">
              <mc:Choice xmlns:v="urn:schemas-microsoft-com:vml" Requires="v">
                <p:oleObj spid="_x0000_s3077" name="Visio" r:id="rId4" imgW="12763428" imgH="5295720" progId="Visio.Drawing.15">
                  <p:embed/>
                </p:oleObj>
              </mc:Choice>
              <mc:Fallback>
                <p:oleObj name="Visio" r:id="rId4" imgW="12763428" imgH="5295720" progId="Visio.Drawing.15">
                  <p:embed/>
                  <p:pic>
                    <p:nvPicPr>
                      <p:cNvPr id="0" name=""/>
                      <p:cNvPicPr/>
                      <p:nvPr/>
                    </p:nvPicPr>
                    <p:blipFill>
                      <a:blip r:embed="rId5"/>
                      <a:stretch>
                        <a:fillRect/>
                      </a:stretch>
                    </p:blipFill>
                    <p:spPr>
                      <a:xfrm>
                        <a:off x="1403350" y="1322388"/>
                        <a:ext cx="9048750" cy="3754437"/>
                      </a:xfrm>
                      <a:prstGeom prst="rect">
                        <a:avLst/>
                      </a:prstGeom>
                    </p:spPr>
                  </p:pic>
                </p:oleObj>
              </mc:Fallback>
            </mc:AlternateContent>
          </a:graphicData>
        </a:graphic>
      </p:graphicFrame>
      <p:sp>
        <p:nvSpPr>
          <p:cNvPr id="2" name="投影片編號版面配置區 1">
            <a:extLst>
              <a:ext uri="{FF2B5EF4-FFF2-40B4-BE49-F238E27FC236}">
                <a16:creationId xmlns:a16="http://schemas.microsoft.com/office/drawing/2014/main" id="{C366F27A-9A96-7A0F-2CDB-265BDBC5147D}"/>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p:spTree>
    <p:extLst>
      <p:ext uri="{BB962C8B-B14F-4D97-AF65-F5344CB8AC3E}">
        <p14:creationId xmlns:p14="http://schemas.microsoft.com/office/powerpoint/2010/main" val="9987591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D4AE7F3-0EB6-D10C-6452-88F139BA2E7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6A09B19-F51B-77EF-BA18-2306F28154EC}"/>
              </a:ext>
            </a:extLst>
          </p:cNvPr>
          <p:cNvGrpSpPr/>
          <p:nvPr/>
        </p:nvGrpSpPr>
        <p:grpSpPr>
          <a:xfrm>
            <a:off x="568443" y="319365"/>
            <a:ext cx="2445595" cy="400110"/>
            <a:chOff x="568442" y="319364"/>
            <a:chExt cx="2445595" cy="400111"/>
          </a:xfrm>
        </p:grpSpPr>
        <p:sp>
          <p:nvSpPr>
            <p:cNvPr id="55" name="文本框 23">
              <a:extLst>
                <a:ext uri="{FF2B5EF4-FFF2-40B4-BE49-F238E27FC236}">
                  <a16:creationId xmlns:a16="http://schemas.microsoft.com/office/drawing/2014/main" id="{9C0D2A08-2789-6B9E-8B85-698E8D63653D}"/>
                </a:ext>
              </a:extLst>
            </p:cNvPr>
            <p:cNvSpPr txBox="1"/>
            <p:nvPr/>
          </p:nvSpPr>
          <p:spPr>
            <a:xfrm>
              <a:off x="665958" y="319364"/>
              <a:ext cx="23480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RTL simulation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6EBB0C-7250-94D4-6492-3DC21D32891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DFA7300B-5761-FA06-6F28-A730B52D98DB}"/>
              </a:ext>
            </a:extLst>
          </p:cNvPr>
          <p:cNvPicPr>
            <a:picLocks noChangeAspect="1"/>
          </p:cNvPicPr>
          <p:nvPr/>
        </p:nvPicPr>
        <p:blipFill>
          <a:blip r:embed="rId3"/>
          <a:srcRect b="56224"/>
          <a:stretch/>
        </p:blipFill>
        <p:spPr>
          <a:xfrm>
            <a:off x="720899" y="779088"/>
            <a:ext cx="10274204" cy="848990"/>
          </a:xfrm>
          <a:prstGeom prst="rect">
            <a:avLst/>
          </a:prstGeom>
        </p:spPr>
      </p:pic>
      <p:pic>
        <p:nvPicPr>
          <p:cNvPr id="9" name="圖片 8">
            <a:extLst>
              <a:ext uri="{FF2B5EF4-FFF2-40B4-BE49-F238E27FC236}">
                <a16:creationId xmlns:a16="http://schemas.microsoft.com/office/drawing/2014/main" id="{420DBD7B-7149-A5DB-36BA-593EA4E3FFE1}"/>
              </a:ext>
            </a:extLst>
          </p:cNvPr>
          <p:cNvPicPr>
            <a:picLocks noChangeAspect="1"/>
          </p:cNvPicPr>
          <p:nvPr/>
        </p:nvPicPr>
        <p:blipFill>
          <a:blip r:embed="rId4"/>
          <a:stretch>
            <a:fillRect/>
          </a:stretch>
        </p:blipFill>
        <p:spPr>
          <a:xfrm>
            <a:off x="720898" y="2946622"/>
            <a:ext cx="7602011" cy="1648055"/>
          </a:xfrm>
          <a:prstGeom prst="rect">
            <a:avLst/>
          </a:prstGeom>
        </p:spPr>
      </p:pic>
      <p:pic>
        <p:nvPicPr>
          <p:cNvPr id="3" name="圖片 2">
            <a:extLst>
              <a:ext uri="{FF2B5EF4-FFF2-40B4-BE49-F238E27FC236}">
                <a16:creationId xmlns:a16="http://schemas.microsoft.com/office/drawing/2014/main" id="{5A794CDA-329E-77BE-9DEB-CD326CE35184}"/>
              </a:ext>
            </a:extLst>
          </p:cNvPr>
          <p:cNvPicPr>
            <a:picLocks noChangeAspect="1"/>
          </p:cNvPicPr>
          <p:nvPr/>
        </p:nvPicPr>
        <p:blipFill>
          <a:blip r:embed="rId3"/>
          <a:srcRect t="51965"/>
          <a:stretch/>
        </p:blipFill>
        <p:spPr>
          <a:xfrm>
            <a:off x="720899" y="1628078"/>
            <a:ext cx="10274204" cy="931590"/>
          </a:xfrm>
          <a:prstGeom prst="rect">
            <a:avLst/>
          </a:prstGeom>
        </p:spPr>
      </p:pic>
      <p:pic>
        <p:nvPicPr>
          <p:cNvPr id="6" name="圖片 5">
            <a:extLst>
              <a:ext uri="{FF2B5EF4-FFF2-40B4-BE49-F238E27FC236}">
                <a16:creationId xmlns:a16="http://schemas.microsoft.com/office/drawing/2014/main" id="{A74CF027-1B72-47DB-E8D0-8A31C49EB070}"/>
              </a:ext>
            </a:extLst>
          </p:cNvPr>
          <p:cNvPicPr>
            <a:picLocks noChangeAspect="1"/>
          </p:cNvPicPr>
          <p:nvPr/>
        </p:nvPicPr>
        <p:blipFill>
          <a:blip r:embed="rId5"/>
          <a:stretch>
            <a:fillRect/>
          </a:stretch>
        </p:blipFill>
        <p:spPr>
          <a:xfrm>
            <a:off x="780113" y="4853805"/>
            <a:ext cx="4467849" cy="1819529"/>
          </a:xfrm>
          <a:prstGeom prst="rect">
            <a:avLst/>
          </a:prstGeom>
        </p:spPr>
      </p:pic>
      <p:sp>
        <p:nvSpPr>
          <p:cNvPr id="2" name="投影片編號版面配置區 1">
            <a:extLst>
              <a:ext uri="{FF2B5EF4-FFF2-40B4-BE49-F238E27FC236}">
                <a16:creationId xmlns:a16="http://schemas.microsoft.com/office/drawing/2014/main" id="{0C900F37-650E-0B07-5B83-9BBA689DEC75}"/>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spTree>
    <p:extLst>
      <p:ext uri="{BB962C8B-B14F-4D97-AF65-F5344CB8AC3E}">
        <p14:creationId xmlns:p14="http://schemas.microsoft.com/office/powerpoint/2010/main" val="30122822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167313" cy="400110"/>
            <a:chOff x="568442" y="319364"/>
            <a:chExt cx="2167313"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06979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5E6D913F-E356-4013-B80F-48AE64A3F7DA}"/>
              </a:ext>
            </a:extLst>
          </p:cNvPr>
          <p:cNvGraphicFramePr>
            <a:graphicFrameLocks noChangeAspect="1"/>
          </p:cNvGraphicFramePr>
          <p:nvPr>
            <p:extLst>
              <p:ext uri="{D42A27DB-BD31-4B8C-83A1-F6EECF244321}">
                <p14:modId xmlns:p14="http://schemas.microsoft.com/office/powerpoint/2010/main" val="2424316532"/>
              </p:ext>
            </p:extLst>
          </p:nvPr>
        </p:nvGraphicFramePr>
        <p:xfrm>
          <a:off x="336961" y="2149662"/>
          <a:ext cx="11307988" cy="3046282"/>
        </p:xfrm>
        <a:graphic>
          <a:graphicData uri="http://schemas.openxmlformats.org/presentationml/2006/ole">
            <mc:AlternateContent xmlns:mc="http://schemas.openxmlformats.org/markup-compatibility/2006">
              <mc:Choice xmlns:v="urn:schemas-microsoft-com:vml" Requires="v">
                <p:oleObj spid="_x0000_s4101" name="Visio" r:id="rId4" imgW="9086742" imgH="2448028" progId="Visio.Drawing.15">
                  <p:embed/>
                </p:oleObj>
              </mc:Choice>
              <mc:Fallback>
                <p:oleObj name="Visio" r:id="rId4" imgW="9086742" imgH="2448028" progId="Visio.Drawing.15">
                  <p:embed/>
                  <p:pic>
                    <p:nvPicPr>
                      <p:cNvPr id="0" name=""/>
                      <p:cNvPicPr/>
                      <p:nvPr/>
                    </p:nvPicPr>
                    <p:blipFill>
                      <a:blip r:embed="rId5"/>
                      <a:stretch>
                        <a:fillRect/>
                      </a:stretch>
                    </p:blipFill>
                    <p:spPr>
                      <a:xfrm>
                        <a:off x="336961" y="2149662"/>
                        <a:ext cx="11307988" cy="3046282"/>
                      </a:xfrm>
                      <a:prstGeom prst="rect">
                        <a:avLst/>
                      </a:prstGeom>
                    </p:spPr>
                  </p:pic>
                </p:oleObj>
              </mc:Fallback>
            </mc:AlternateContent>
          </a:graphicData>
        </a:graphic>
      </p:graphicFrame>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spTree>
    <p:extLst>
      <p:ext uri="{BB962C8B-B14F-4D97-AF65-F5344CB8AC3E}">
        <p14:creationId xmlns:p14="http://schemas.microsoft.com/office/powerpoint/2010/main" val="10819709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E1BC34A-7025-061B-43A4-63536AD4AD9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B53B0BD-BDA9-5E09-DE03-F28B8B367510}"/>
              </a:ext>
            </a:extLst>
          </p:cNvPr>
          <p:cNvGrpSpPr/>
          <p:nvPr/>
        </p:nvGrpSpPr>
        <p:grpSpPr>
          <a:xfrm>
            <a:off x="568443" y="319365"/>
            <a:ext cx="1437948" cy="400110"/>
            <a:chOff x="568442" y="319364"/>
            <a:chExt cx="1437948" cy="400111"/>
          </a:xfrm>
        </p:grpSpPr>
        <p:sp>
          <p:nvSpPr>
            <p:cNvPr id="55" name="文本框 23">
              <a:extLst>
                <a:ext uri="{FF2B5EF4-FFF2-40B4-BE49-F238E27FC236}">
                  <a16:creationId xmlns:a16="http://schemas.microsoft.com/office/drawing/2014/main" id="{940CB48E-9172-CB0A-F11B-8643CD7BBAF7}"/>
                </a:ext>
              </a:extLst>
            </p:cNvPr>
            <p:cNvSpPr txBox="1"/>
            <p:nvPr/>
          </p:nvSpPr>
          <p:spPr>
            <a:xfrm>
              <a:off x="665958" y="319364"/>
              <a:ext cx="134043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767186-2A3B-0051-097B-48F4E5BBC6F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97DA3F9-31B9-AADF-0AF9-89E38B427E83}"/>
              </a:ext>
            </a:extLst>
          </p:cNvPr>
          <p:cNvPicPr>
            <a:picLocks noChangeAspect="1"/>
          </p:cNvPicPr>
          <p:nvPr/>
        </p:nvPicPr>
        <p:blipFill>
          <a:blip r:embed="rId3"/>
          <a:stretch>
            <a:fillRect/>
          </a:stretch>
        </p:blipFill>
        <p:spPr>
          <a:xfrm>
            <a:off x="568442" y="1839479"/>
            <a:ext cx="10682868" cy="3179041"/>
          </a:xfrm>
          <a:prstGeom prst="rect">
            <a:avLst/>
          </a:prstGeom>
        </p:spPr>
      </p:pic>
      <p:sp>
        <p:nvSpPr>
          <p:cNvPr id="2" name="投影片編號版面配置區 1">
            <a:extLst>
              <a:ext uri="{FF2B5EF4-FFF2-40B4-BE49-F238E27FC236}">
                <a16:creationId xmlns:a16="http://schemas.microsoft.com/office/drawing/2014/main" id="{B6F2C05F-6C1F-E312-5A5E-AC38F0492999}"/>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spTree>
    <p:extLst>
      <p:ext uri="{BB962C8B-B14F-4D97-AF65-F5344CB8AC3E}">
        <p14:creationId xmlns:p14="http://schemas.microsoft.com/office/powerpoint/2010/main" val="15990006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44</a:t>
            </a:fld>
            <a:endParaRPr lang="zh-CN" altLang="en-US"/>
          </a:p>
        </p:txBody>
      </p:sp>
    </p:spTree>
    <p:extLst>
      <p:ext uri="{BB962C8B-B14F-4D97-AF65-F5344CB8AC3E}">
        <p14:creationId xmlns:p14="http://schemas.microsoft.com/office/powerpoint/2010/main" val="38197117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5211416" cy="461665"/>
            <a:chOff x="568442" y="319364"/>
            <a:chExt cx="5211416"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511390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Security strength of the SHA-3 function</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702663504"/>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spTree>
    <p:extLst>
      <p:ext uri="{BB962C8B-B14F-4D97-AF65-F5344CB8AC3E}">
        <p14:creationId xmlns:p14="http://schemas.microsoft.com/office/powerpoint/2010/main" val="28666791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2947976" cy="461665"/>
            <a:chOff x="568442" y="319364"/>
            <a:chExt cx="2947976"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285046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1805035" cy="461665"/>
            <a:chOff x="568442" y="319364"/>
            <a:chExt cx="1805035"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17075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1263901" y="4693142"/>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2035242990"/>
              </p:ext>
            </p:extLst>
          </p:nvPr>
        </p:nvGraphicFramePr>
        <p:xfrm>
          <a:off x="1263901" y="3785755"/>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23570">
                  <a:extLst>
                    <a:ext uri="{9D8B030D-6E8A-4147-A177-3AD203B41FA5}">
                      <a16:colId xmlns:a16="http://schemas.microsoft.com/office/drawing/2014/main" val="328125927"/>
                    </a:ext>
                  </a:extLst>
                </a:gridCol>
                <a:gridCol w="623570">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720898" y="1160008"/>
            <a:ext cx="9660967" cy="2246769"/>
          </a:xfrm>
          <a:prstGeom prst="rect">
            <a:avLst/>
          </a:prstGeom>
          <a:noFill/>
        </p:spPr>
        <p:txBody>
          <a:bodyPr wrap="square">
            <a:spAutoFit/>
          </a:bodyPr>
          <a:lstStyle/>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For </a:t>
            </a:r>
            <a:r>
              <a:rPr lang="zh-TW" altLang="en-US" sz="2000" dirty="0">
                <a:latin typeface="Times New Roman" panose="02020603050405020304" pitchFamily="18" charset="0"/>
                <a:cs typeface="Times New Roman" panose="02020603050405020304" pitchFamily="18" charset="0"/>
              </a:rPr>
              <a:t>𝑏</a:t>
            </a:r>
            <a:r>
              <a:rPr lang="en-US" altLang="zh-TW" sz="2000" dirty="0">
                <a:latin typeface="Times New Roman" panose="02020603050405020304" pitchFamily="18" charset="0"/>
                <a:cs typeface="Times New Roman" panose="02020603050405020304" pitchFamily="18" charset="0"/>
              </a:rPr>
              <a:t>=1600, the KECCAK family is referred to as KECCAK[c]:</a:t>
            </a:r>
          </a:p>
          <a:p>
            <a:pPr marL="342900" indent="-342900">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N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grpSp>
        <p:nvGrpSpPr>
          <p:cNvPr id="3" name="群組 2">
            <a:extLst>
              <a:ext uri="{FF2B5EF4-FFF2-40B4-BE49-F238E27FC236}">
                <a16:creationId xmlns:a16="http://schemas.microsoft.com/office/drawing/2014/main" id="{D5E3AF5D-52E8-7D55-4AF4-3CD97AE56641}"/>
              </a:ext>
            </a:extLst>
          </p:cNvPr>
          <p:cNvGrpSpPr/>
          <p:nvPr/>
        </p:nvGrpSpPr>
        <p:grpSpPr>
          <a:xfrm>
            <a:off x="7146792" y="3729495"/>
            <a:ext cx="4321906" cy="1599028"/>
            <a:chOff x="2271688" y="2857500"/>
            <a:chExt cx="4681885" cy="1676400"/>
          </a:xfrm>
        </p:grpSpPr>
        <p:pic>
          <p:nvPicPr>
            <p:cNvPr id="4" name="圖片 3">
              <a:extLst>
                <a:ext uri="{FF2B5EF4-FFF2-40B4-BE49-F238E27FC236}">
                  <a16:creationId xmlns:a16="http://schemas.microsoft.com/office/drawing/2014/main" id="{73C9B8B0-2108-9D92-B96F-66554C628BCF}"/>
                </a:ext>
              </a:extLst>
            </p:cNvPr>
            <p:cNvPicPr>
              <a:picLocks noChangeAspect="1"/>
            </p:cNvPicPr>
            <p:nvPr/>
          </p:nvPicPr>
          <p:blipFill>
            <a:blip r:embed="rId5"/>
            <a:stretch>
              <a:fillRect/>
            </a:stretch>
          </p:blipFill>
          <p:spPr>
            <a:xfrm>
              <a:off x="2271688" y="2857500"/>
              <a:ext cx="4371975" cy="1190625"/>
            </a:xfrm>
            <a:prstGeom prst="rect">
              <a:avLst/>
            </a:prstGeom>
          </p:spPr>
        </p:pic>
        <p:pic>
          <p:nvPicPr>
            <p:cNvPr id="5" name="圖片 4">
              <a:extLst>
                <a:ext uri="{FF2B5EF4-FFF2-40B4-BE49-F238E27FC236}">
                  <a16:creationId xmlns:a16="http://schemas.microsoft.com/office/drawing/2014/main" id="{72B9E9AA-A834-DCF6-5DEF-AEBC6F1D9332}"/>
                </a:ext>
              </a:extLst>
            </p:cNvPr>
            <p:cNvPicPr>
              <a:picLocks noChangeAspect="1"/>
            </p:cNvPicPr>
            <p:nvPr/>
          </p:nvPicPr>
          <p:blipFill rotWithShape="1">
            <a:blip r:embed="rId6"/>
            <a:srcRect t="17867" b="12271"/>
            <a:stretch/>
          </p:blipFill>
          <p:spPr>
            <a:xfrm>
              <a:off x="2286323" y="4048125"/>
              <a:ext cx="4667250" cy="485775"/>
            </a:xfrm>
            <a:prstGeom prst="rect">
              <a:avLst/>
            </a:prstGeom>
          </p:spPr>
        </p:pic>
      </p:grpSp>
      <p:sp>
        <p:nvSpPr>
          <p:cNvPr id="7" name="文字方塊 6">
            <a:extLst>
              <a:ext uri="{FF2B5EF4-FFF2-40B4-BE49-F238E27FC236}">
                <a16:creationId xmlns:a16="http://schemas.microsoft.com/office/drawing/2014/main" id="{87891C96-3653-6B2E-CF74-66081BDBBE36}"/>
              </a:ext>
            </a:extLst>
          </p:cNvPr>
          <p:cNvSpPr txBox="1"/>
          <p:nvPr/>
        </p:nvSpPr>
        <p:spPr>
          <a:xfrm>
            <a:off x="8123698" y="637235"/>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12" name="群組 11">
            <a:extLst>
              <a:ext uri="{FF2B5EF4-FFF2-40B4-BE49-F238E27FC236}">
                <a16:creationId xmlns:a16="http://schemas.microsoft.com/office/drawing/2014/main" id="{910B26CC-22B5-762E-6BDC-25BE36CC23E6}"/>
              </a:ext>
            </a:extLst>
          </p:cNvPr>
          <p:cNvGrpSpPr/>
          <p:nvPr/>
        </p:nvGrpSpPr>
        <p:grpSpPr>
          <a:xfrm>
            <a:off x="9269002" y="1091678"/>
            <a:ext cx="2722817" cy="1858059"/>
            <a:chOff x="9037183" y="759959"/>
            <a:chExt cx="2722817" cy="1858059"/>
          </a:xfrm>
        </p:grpSpPr>
        <p:grpSp>
          <p:nvGrpSpPr>
            <p:cNvPr id="13" name="群組 12">
              <a:extLst>
                <a:ext uri="{FF2B5EF4-FFF2-40B4-BE49-F238E27FC236}">
                  <a16:creationId xmlns:a16="http://schemas.microsoft.com/office/drawing/2014/main" id="{816705F1-3863-562B-EA64-CC4717294938}"/>
                </a:ext>
              </a:extLst>
            </p:cNvPr>
            <p:cNvGrpSpPr/>
            <p:nvPr/>
          </p:nvGrpSpPr>
          <p:grpSpPr>
            <a:xfrm>
              <a:off x="9037183" y="759959"/>
              <a:ext cx="2722817" cy="1858059"/>
              <a:chOff x="5933899" y="2301899"/>
              <a:chExt cx="3079472" cy="1890413"/>
            </a:xfrm>
          </p:grpSpPr>
          <p:sp>
            <p:nvSpPr>
              <p:cNvPr id="15" name="矩形 14">
                <a:extLst>
                  <a:ext uri="{FF2B5EF4-FFF2-40B4-BE49-F238E27FC236}">
                    <a16:creationId xmlns:a16="http://schemas.microsoft.com/office/drawing/2014/main" id="{BA927899-8971-829B-C05E-E0B0F402A4C7}"/>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6" name="右大括弧 15">
                <a:extLst>
                  <a:ext uri="{FF2B5EF4-FFF2-40B4-BE49-F238E27FC236}">
                    <a16:creationId xmlns:a16="http://schemas.microsoft.com/office/drawing/2014/main" id="{C2BD7003-DD5F-57FA-E251-9B11E67C33F9}"/>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AC1C79DC-873B-7792-6BC9-D8090996525F}"/>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8C4E272F-5BA0-7376-A77D-847FEB43801D}"/>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19" name="右大括弧 18">
                <a:extLst>
                  <a:ext uri="{FF2B5EF4-FFF2-40B4-BE49-F238E27FC236}">
                    <a16:creationId xmlns:a16="http://schemas.microsoft.com/office/drawing/2014/main" id="{0C86FF1E-87CE-5C7A-0876-D9F4312ECEC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0B09B549-7F7C-76F2-8E81-412EE984B7C5}"/>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1" name="文字方塊 20">
                <a:extLst>
                  <a:ext uri="{FF2B5EF4-FFF2-40B4-BE49-F238E27FC236}">
                    <a16:creationId xmlns:a16="http://schemas.microsoft.com/office/drawing/2014/main" id="{8C1BE38A-1374-E9A5-4409-151F9C81346B}"/>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56B601EF-0E8B-BCE0-6117-8490AB78F94D}"/>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863172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1290471" cy="461665"/>
            <a:chOff x="568442" y="319364"/>
            <a:chExt cx="1290471"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119295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675443" y="781030"/>
            <a:ext cx="8026090" cy="2460738"/>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Simple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7" name="文字方塊 6">
            <a:extLst>
              <a:ext uri="{FF2B5EF4-FFF2-40B4-BE49-F238E27FC236}">
                <a16:creationId xmlns:a16="http://schemas.microsoft.com/office/drawing/2014/main" id="{EF4F6250-FA42-B4B6-19AE-72D8A0BF9E12}"/>
              </a:ext>
            </a:extLst>
          </p:cNvPr>
          <p:cNvSpPr txBox="1"/>
          <p:nvPr/>
        </p:nvSpPr>
        <p:spPr>
          <a:xfrm>
            <a:off x="12289517" y="550197"/>
            <a:ext cx="6116444" cy="3139321"/>
          </a:xfrm>
          <a:prstGeom prst="rect">
            <a:avLst/>
          </a:prstGeom>
          <a:noFill/>
        </p:spPr>
        <p:txBody>
          <a:bodyPr wrap="square">
            <a:spAutoFit/>
          </a:bodyPr>
          <a:lstStyle/>
          <a:p>
            <a:pPr algn="l"/>
            <a:r>
              <a:rPr lang="zh-TW" altLang="en-US" b="0" i="0" dirty="0">
                <a:solidFill>
                  <a:srgbClr val="262626"/>
                </a:solidFill>
                <a:effectLst/>
                <a:latin typeface="-apple-system"/>
              </a:rPr>
              <a:t>根據規範文件第 </a:t>
            </a:r>
            <a:r>
              <a:rPr lang="en-US" altLang="zh-TW" b="0" i="0" dirty="0">
                <a:solidFill>
                  <a:srgbClr val="262626"/>
                </a:solidFill>
                <a:effectLst/>
                <a:latin typeface="-apple-system"/>
              </a:rPr>
              <a:t>5.1 </a:t>
            </a:r>
            <a:r>
              <a:rPr lang="zh-TW" altLang="en-US" b="0" i="0" dirty="0">
                <a:solidFill>
                  <a:srgbClr val="262626"/>
                </a:solidFill>
                <a:effectLst/>
                <a:latin typeface="-apple-system"/>
              </a:rPr>
              <a:t>節第 </a:t>
            </a:r>
            <a:r>
              <a:rPr lang="en-US" altLang="zh-TW" b="0" i="0" dirty="0">
                <a:solidFill>
                  <a:srgbClr val="262626"/>
                </a:solidFill>
                <a:effectLst/>
                <a:latin typeface="-apple-system"/>
              </a:rPr>
              <a:t>19 </a:t>
            </a:r>
            <a:r>
              <a:rPr lang="zh-TW" altLang="en-US" b="0" i="0" dirty="0">
                <a:solidFill>
                  <a:srgbClr val="262626"/>
                </a:solidFill>
                <a:effectLst/>
                <a:latin typeface="-apple-system"/>
              </a:rPr>
              <a:t>頁（或 </a:t>
            </a:r>
            <a:r>
              <a:rPr lang="en-US" altLang="zh-TW" b="0" i="0" dirty="0">
                <a:solidFill>
                  <a:srgbClr val="262626"/>
                </a:solidFill>
                <a:effectLst/>
                <a:latin typeface="-apple-system"/>
              </a:rPr>
              <a:t>PDF </a:t>
            </a:r>
            <a:r>
              <a:rPr lang="zh-TW" altLang="en-US" b="0" i="0" dirty="0">
                <a:solidFill>
                  <a:srgbClr val="262626"/>
                </a:solidFill>
                <a:effectLst/>
                <a:latin typeface="-apple-system"/>
              </a:rPr>
              <a:t>的第 </a:t>
            </a:r>
            <a:r>
              <a:rPr lang="en-US" altLang="zh-TW" b="0" i="0" dirty="0">
                <a:solidFill>
                  <a:srgbClr val="262626"/>
                </a:solidFill>
                <a:effectLst/>
                <a:latin typeface="-apple-system"/>
              </a:rPr>
              <a:t>27 </a:t>
            </a:r>
            <a:r>
              <a:rPr lang="zh-TW" altLang="en-US" b="0" i="0" dirty="0">
                <a:solidFill>
                  <a:srgbClr val="262626"/>
                </a:solidFill>
                <a:effectLst/>
                <a:latin typeface="-apple-system"/>
              </a:rPr>
              <a:t>頁），填充算法返回字串 </a:t>
            </a:r>
            <a:r>
              <a:rPr lang="en-US" altLang="zh-TW" b="0" i="0" dirty="0">
                <a:solidFill>
                  <a:srgbClr val="262626"/>
                </a:solidFill>
                <a:effectLst/>
                <a:latin typeface="-apple-system"/>
              </a:rPr>
              <a:t>1 || 0^j || 1</a:t>
            </a:r>
            <a:r>
              <a:rPr lang="zh-TW" altLang="en-US" b="0" i="0" dirty="0">
                <a:solidFill>
                  <a:srgbClr val="262626"/>
                </a:solidFill>
                <a:effectLst/>
                <a:latin typeface="-apple-system"/>
              </a:rPr>
              <a:t>，其中 </a:t>
            </a:r>
            <a:r>
              <a:rPr lang="en-US" altLang="zh-TW" b="0" i="0" dirty="0">
                <a:solidFill>
                  <a:srgbClr val="262626"/>
                </a:solidFill>
                <a:effectLst/>
                <a:latin typeface="-apple-system"/>
              </a:rPr>
              <a:t>j </a:t>
            </a:r>
            <a:r>
              <a:rPr lang="zh-TW" altLang="en-US" b="0" i="0" dirty="0">
                <a:solidFill>
                  <a:srgbClr val="262626"/>
                </a:solidFill>
                <a:effectLst/>
                <a:latin typeface="-apple-system"/>
              </a:rPr>
              <a:t>表示零個或多個 </a:t>
            </a:r>
            <a:r>
              <a:rPr lang="en-US" altLang="zh-TW" b="0" i="0" dirty="0">
                <a:solidFill>
                  <a:srgbClr val="262626"/>
                </a:solidFill>
                <a:effectLst/>
                <a:latin typeface="-apple-system"/>
              </a:rPr>
              <a:t>0</a:t>
            </a:r>
            <a:r>
              <a:rPr lang="zh-TW" altLang="en-US" b="0" i="0" dirty="0">
                <a:solidFill>
                  <a:srgbClr val="262626"/>
                </a:solidFill>
                <a:effectLst/>
                <a:latin typeface="-apple-system"/>
              </a:rPr>
              <a:t>，這樣生成的字串長度就是比特速率的倍數。此外，根據這一定義，算法的最小輸出為 </a:t>
            </a:r>
            <a:r>
              <a:rPr lang="en-US" altLang="zh-TW" b="0" i="0" dirty="0">
                <a:solidFill>
                  <a:srgbClr val="262626"/>
                </a:solidFill>
                <a:effectLst/>
                <a:latin typeface="-apple-system"/>
              </a:rPr>
              <a:t>1 || 0^0 || 1 = 1 || 1</a:t>
            </a:r>
            <a:r>
              <a:rPr lang="zh-TW" altLang="en-US" b="0" i="0" dirty="0">
                <a:solidFill>
                  <a:srgbClr val="262626"/>
                </a:solidFill>
                <a:effectLst/>
                <a:latin typeface="-apple-system"/>
              </a:rPr>
              <a:t>，長度為兩位。</a:t>
            </a:r>
          </a:p>
          <a:p>
            <a:pPr algn="l"/>
            <a:r>
              <a:rPr lang="zh-TW" altLang="en-US" b="0" i="0" dirty="0">
                <a:solidFill>
                  <a:srgbClr val="262626"/>
                </a:solidFill>
                <a:effectLst/>
                <a:latin typeface="-apple-system"/>
              </a:rPr>
              <a:t>在你描述的情況下，</a:t>
            </a:r>
            <a:r>
              <a:rPr lang="en-US" altLang="zh-TW" b="0" i="0" dirty="0">
                <a:solidFill>
                  <a:srgbClr val="262626"/>
                </a:solidFill>
                <a:effectLst/>
                <a:latin typeface="-apple-system"/>
              </a:rPr>
              <a:t>N </a:t>
            </a:r>
            <a:r>
              <a:rPr lang="zh-TW" altLang="en-US" b="0" i="0" dirty="0">
                <a:solidFill>
                  <a:srgbClr val="262626"/>
                </a:solidFill>
                <a:effectLst/>
                <a:latin typeface="-apple-system"/>
              </a:rPr>
              <a:t>將會是：</a:t>
            </a:r>
            <a:r>
              <a:rPr lang="en-US" altLang="zh-TW" b="0" i="0" dirty="0">
                <a:solidFill>
                  <a:srgbClr val="262626"/>
                </a:solidFill>
                <a:effectLst/>
                <a:latin typeface="-apple-system"/>
              </a:rPr>
              <a:t>M</a:t>
            </a:r>
            <a:r>
              <a:rPr lang="zh-TW" altLang="en-US" b="0" i="0" dirty="0">
                <a:solidFill>
                  <a:srgbClr val="262626"/>
                </a:solidFill>
                <a:effectLst/>
                <a:latin typeface="-apple-system"/>
              </a:rPr>
              <a:t>（</a:t>
            </a:r>
            <a:r>
              <a:rPr lang="en-US" altLang="zh-TW" b="0" i="0" dirty="0">
                <a:solidFill>
                  <a:srgbClr val="262626"/>
                </a:solidFill>
                <a:effectLst/>
                <a:latin typeface="-apple-system"/>
              </a:rPr>
              <a:t>573 </a:t>
            </a:r>
            <a:r>
              <a:rPr lang="zh-TW" altLang="en-US" b="0" i="0" dirty="0">
                <a:solidFill>
                  <a:srgbClr val="262626"/>
                </a:solidFill>
                <a:effectLst/>
                <a:latin typeface="-apple-system"/>
              </a:rPr>
              <a:t>位的消息）</a:t>
            </a:r>
            <a:r>
              <a:rPr lang="en-US" altLang="zh-TW" b="0" i="0" dirty="0">
                <a:solidFill>
                  <a:srgbClr val="262626"/>
                </a:solidFill>
                <a:effectLst/>
                <a:latin typeface="-apple-system"/>
              </a:rPr>
              <a:t>|| 01</a:t>
            </a:r>
            <a:r>
              <a:rPr lang="zh-TW" altLang="en-US" b="0" i="0" dirty="0">
                <a:solidFill>
                  <a:srgbClr val="262626"/>
                </a:solidFill>
                <a:effectLst/>
                <a:latin typeface="-apple-system"/>
              </a:rPr>
              <a:t>（</a:t>
            </a:r>
            <a:r>
              <a:rPr lang="en-US" altLang="zh-TW" b="0" i="0" dirty="0">
                <a:solidFill>
                  <a:srgbClr val="262626"/>
                </a:solidFill>
                <a:effectLst/>
                <a:latin typeface="-apple-system"/>
              </a:rPr>
              <a:t>2 </a:t>
            </a:r>
            <a:r>
              <a:rPr lang="zh-TW" altLang="en-US" b="0" i="0" dirty="0">
                <a:solidFill>
                  <a:srgbClr val="262626"/>
                </a:solidFill>
                <a:effectLst/>
                <a:latin typeface="-apple-system"/>
              </a:rPr>
              <a:t>位域）</a:t>
            </a:r>
            <a:r>
              <a:rPr lang="en-US" altLang="zh-TW" b="0" i="0" dirty="0">
                <a:solidFill>
                  <a:srgbClr val="262626"/>
                </a:solidFill>
                <a:effectLst/>
                <a:latin typeface="-apple-system"/>
              </a:rPr>
              <a:t>|| 1</a:t>
            </a:r>
            <a:r>
              <a:rPr lang="zh-TW" altLang="en-US" b="0" i="0" dirty="0">
                <a:solidFill>
                  <a:srgbClr val="262626"/>
                </a:solidFill>
                <a:effectLst/>
                <a:latin typeface="-apple-system"/>
              </a:rPr>
              <a:t>（</a:t>
            </a:r>
            <a:r>
              <a:rPr lang="en-US" altLang="zh-TW" b="0" i="0" dirty="0">
                <a:solidFill>
                  <a:srgbClr val="262626"/>
                </a:solidFill>
                <a:effectLst/>
                <a:latin typeface="-apple-system"/>
              </a:rPr>
              <a:t>10</a:t>
            </a:r>
            <a:r>
              <a:rPr lang="en-US" altLang="zh-TW" b="0" i="1" dirty="0">
                <a:solidFill>
                  <a:srgbClr val="262626"/>
                </a:solidFill>
                <a:effectLst/>
                <a:latin typeface="-apple-system"/>
              </a:rPr>
              <a:t>1 </a:t>
            </a:r>
            <a:r>
              <a:rPr lang="zh-TW" altLang="en-US" b="0" i="1" dirty="0">
                <a:solidFill>
                  <a:srgbClr val="262626"/>
                </a:solidFill>
                <a:effectLst/>
                <a:latin typeface="-apple-system"/>
              </a:rPr>
              <a:t>填充的開始）</a:t>
            </a:r>
            <a:r>
              <a:rPr lang="en-US" altLang="zh-TW" b="0" i="1" dirty="0">
                <a:solidFill>
                  <a:srgbClr val="262626"/>
                </a:solidFill>
                <a:effectLst/>
                <a:latin typeface="-apple-system"/>
              </a:rPr>
              <a:t>|| 0</a:t>
            </a:r>
            <a:r>
              <a:rPr lang="en-US" altLang="zh-TW" b="0" i="0" dirty="0">
                <a:solidFill>
                  <a:srgbClr val="262626"/>
                </a:solidFill>
                <a:effectLst/>
                <a:latin typeface="-apple-system"/>
              </a:rPr>
              <a:t>(575 </a:t>
            </a:r>
            <a:r>
              <a:rPr lang="zh-TW" altLang="en-US" b="0" i="0" dirty="0">
                <a:solidFill>
                  <a:srgbClr val="262626"/>
                </a:solidFill>
                <a:effectLst/>
                <a:latin typeface="-apple-system"/>
              </a:rPr>
              <a:t>位的 </a:t>
            </a:r>
            <a:r>
              <a:rPr lang="en-US" altLang="zh-TW" b="0" i="0" dirty="0">
                <a:solidFill>
                  <a:srgbClr val="262626"/>
                </a:solidFill>
                <a:effectLst/>
                <a:latin typeface="-apple-system"/>
              </a:rPr>
              <a:t>0) || 1</a:t>
            </a:r>
            <a:r>
              <a:rPr lang="zh-TW" altLang="en-US" b="0" i="0" dirty="0">
                <a:solidFill>
                  <a:srgbClr val="262626"/>
                </a:solidFill>
                <a:effectLst/>
                <a:latin typeface="-apple-system"/>
              </a:rPr>
              <a:t>（</a:t>
            </a:r>
            <a:r>
              <a:rPr lang="en-US" altLang="zh-TW" b="0" i="0" dirty="0">
                <a:solidFill>
                  <a:srgbClr val="262626"/>
                </a:solidFill>
                <a:effectLst/>
                <a:latin typeface="-apple-system"/>
              </a:rPr>
              <a:t>10*1 </a:t>
            </a:r>
            <a:r>
              <a:rPr lang="zh-TW" altLang="en-US" b="0" i="0" dirty="0">
                <a:solidFill>
                  <a:srgbClr val="262626"/>
                </a:solidFill>
                <a:effectLst/>
                <a:latin typeface="-apple-system"/>
              </a:rPr>
              <a:t>填充的結束），這將是 </a:t>
            </a:r>
            <a:r>
              <a:rPr lang="en-US" altLang="zh-TW" b="0" i="0" dirty="0">
                <a:solidFill>
                  <a:srgbClr val="262626"/>
                </a:solidFill>
                <a:effectLst/>
                <a:latin typeface="-apple-system"/>
              </a:rPr>
              <a:t>2 </a:t>
            </a:r>
            <a:r>
              <a:rPr lang="zh-TW" altLang="en-US" b="0" i="0" dirty="0">
                <a:solidFill>
                  <a:srgbClr val="262626"/>
                </a:solidFill>
                <a:effectLst/>
                <a:latin typeface="-apple-system"/>
              </a:rPr>
              <a:t>個 </a:t>
            </a:r>
            <a:r>
              <a:rPr lang="en-US" altLang="zh-TW" b="0" i="0" dirty="0">
                <a:solidFill>
                  <a:srgbClr val="262626"/>
                </a:solidFill>
                <a:effectLst/>
                <a:latin typeface="-apple-system"/>
              </a:rPr>
              <a:t>576 </a:t>
            </a:r>
            <a:r>
              <a:rPr lang="zh-TW" altLang="en-US" b="0" i="0" dirty="0">
                <a:solidFill>
                  <a:srgbClr val="262626"/>
                </a:solidFill>
                <a:effectLst/>
                <a:latin typeface="-apple-system"/>
              </a:rPr>
              <a:t>位的區塊，以吸收進海綿中。</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b="0" i="0" dirty="0">
                <a:solidFill>
                  <a:srgbClr val="262626"/>
                </a:solidFill>
                <a:effectLst/>
                <a:latin typeface="-apple-system"/>
              </a:rPr>
              <a:t>https://crypto.stackexchange.com/questions/33624/sha-3-padding-clarifications</a:t>
            </a:r>
            <a:endParaRPr lang="zh-TW" altLang="en-US" b="0" i="0" dirty="0">
              <a:solidFill>
                <a:srgbClr val="262626"/>
              </a:solidFill>
              <a:effectLst/>
              <a:latin typeface="-apple-system"/>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660861" y="3020956"/>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cxnSp>
        <p:nvCxnSpPr>
          <p:cNvPr id="63" name="接點: 弧形 62">
            <a:extLst>
              <a:ext uri="{FF2B5EF4-FFF2-40B4-BE49-F238E27FC236}">
                <a16:creationId xmlns:a16="http://schemas.microsoft.com/office/drawing/2014/main" id="{B85CC87F-B6BB-74BE-E499-07E96351112D}"/>
              </a:ext>
            </a:extLst>
          </p:cNvPr>
          <p:cNvCxnSpPr>
            <a:cxnSpLocks/>
            <a:endCxn id="68" idx="3"/>
          </p:cNvCxnSpPr>
          <p:nvPr/>
        </p:nvCxnSpPr>
        <p:spPr>
          <a:xfrm rot="5400000" flipH="1" flipV="1">
            <a:off x="8039952" y="3000389"/>
            <a:ext cx="1198056" cy="437736"/>
          </a:xfrm>
          <a:prstGeom prst="curvedConnector4">
            <a:avLst>
              <a:gd name="adj1" fmla="val -6999"/>
              <a:gd name="adj2" fmla="val 15222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5C1309FB-E559-99A6-C706-680E16C57453}"/>
              </a:ext>
            </a:extLst>
          </p:cNvPr>
          <p:cNvSpPr txBox="1"/>
          <p:nvPr/>
        </p:nvSpPr>
        <p:spPr>
          <a:xfrm>
            <a:off x="7634436" y="2435563"/>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48</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1375430" cy="461665"/>
            <a:chOff x="568442" y="319364"/>
            <a:chExt cx="137543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127791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43873" y="319365"/>
            <a:ext cx="7487495" cy="6509471"/>
          </a:xfrm>
          <a:prstGeom prst="rect">
            <a:avLst/>
          </a:prstGeom>
        </p:spPr>
      </p:pic>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661872" cy="461665"/>
            <a:chOff x="568442" y="319364"/>
            <a:chExt cx="2661872"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56435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709402" cy="461665"/>
            <a:chOff x="568442" y="319364"/>
            <a:chExt cx="3709402"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6118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extLst>
              <p:ext uri="{D42A27DB-BD31-4B8C-83A1-F6EECF244321}">
                <p14:modId xmlns:p14="http://schemas.microsoft.com/office/powerpoint/2010/main" val="3842918334"/>
              </p:ext>
            </p:extLst>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51</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48523" y="2381924"/>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66589" y="5177928"/>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extLst>
              <p:ext uri="{D42A27DB-BD31-4B8C-83A1-F6EECF244321}">
                <p14:modId xmlns:p14="http://schemas.microsoft.com/office/powerpoint/2010/main" val="582562435"/>
              </p:ext>
            </p:extLst>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10271530" y="897152"/>
            <a:ext cx="1704470" cy="1796267"/>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7109139" y="3363176"/>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55094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4202101" cy="461665"/>
            <a:chOff x="568442" y="319364"/>
            <a:chExt cx="4202101"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410458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 PERMUTATIONS</a:t>
              </a: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extLst>
              <p:ext uri="{D42A27DB-BD31-4B8C-83A1-F6EECF244321}">
                <p14:modId xmlns:p14="http://schemas.microsoft.com/office/powerpoint/2010/main" val="419034908"/>
              </p:ext>
            </p:extLst>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9EB75D5-8226-F709-BA3A-197428F6608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1E34C9E-AA37-697D-0DFD-F93DF54B209F}"/>
              </a:ext>
            </a:extLst>
          </p:cNvPr>
          <p:cNvGrpSpPr/>
          <p:nvPr/>
        </p:nvGrpSpPr>
        <p:grpSpPr>
          <a:xfrm>
            <a:off x="568443" y="319365"/>
            <a:ext cx="1138186" cy="400110"/>
            <a:chOff x="568442" y="319364"/>
            <a:chExt cx="1138186" cy="400111"/>
          </a:xfrm>
        </p:grpSpPr>
        <p:sp>
          <p:nvSpPr>
            <p:cNvPr id="55" name="文本框 23">
              <a:extLst>
                <a:ext uri="{FF2B5EF4-FFF2-40B4-BE49-F238E27FC236}">
                  <a16:creationId xmlns:a16="http://schemas.microsoft.com/office/drawing/2014/main" id="{BF10068A-0FBA-2C02-9914-B18F351146C4}"/>
                </a:ext>
              </a:extLst>
            </p:cNvPr>
            <p:cNvSpPr txBox="1"/>
            <p:nvPr/>
          </p:nvSpPr>
          <p:spPr>
            <a:xfrm>
              <a:off x="665958" y="319364"/>
              <a:ext cx="1040670"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1529E2-C611-2890-CC20-C38698D914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7" name="群組 76">
            <a:extLst>
              <a:ext uri="{FF2B5EF4-FFF2-40B4-BE49-F238E27FC236}">
                <a16:creationId xmlns:a16="http://schemas.microsoft.com/office/drawing/2014/main" id="{849E4398-70AC-563C-0D6B-37207F953D19}"/>
              </a:ext>
            </a:extLst>
          </p:cNvPr>
          <p:cNvGrpSpPr/>
          <p:nvPr/>
        </p:nvGrpSpPr>
        <p:grpSpPr>
          <a:xfrm>
            <a:off x="1186294" y="1038840"/>
            <a:ext cx="7809472" cy="5168668"/>
            <a:chOff x="271847" y="1059137"/>
            <a:chExt cx="7809472" cy="5168668"/>
          </a:xfrm>
        </p:grpSpPr>
        <p:grpSp>
          <p:nvGrpSpPr>
            <p:cNvPr id="23" name="群組 22">
              <a:extLst>
                <a:ext uri="{FF2B5EF4-FFF2-40B4-BE49-F238E27FC236}">
                  <a16:creationId xmlns:a16="http://schemas.microsoft.com/office/drawing/2014/main" id="{1618BA1C-727D-954D-52EC-3C89BCEDF1E5}"/>
                </a:ext>
              </a:extLst>
            </p:cNvPr>
            <p:cNvGrpSpPr/>
            <p:nvPr/>
          </p:nvGrpSpPr>
          <p:grpSpPr>
            <a:xfrm>
              <a:off x="271847" y="1059137"/>
              <a:ext cx="7809472" cy="5168668"/>
              <a:chOff x="271848" y="1059135"/>
              <a:chExt cx="6808564" cy="4812956"/>
            </a:xfrm>
          </p:grpSpPr>
          <p:sp>
            <p:nvSpPr>
              <p:cNvPr id="3" name="橢圓 2">
                <a:extLst>
                  <a:ext uri="{FF2B5EF4-FFF2-40B4-BE49-F238E27FC236}">
                    <a16:creationId xmlns:a16="http://schemas.microsoft.com/office/drawing/2014/main" id="{B27E55BF-3034-7496-C4FE-F2711610CB71}"/>
                  </a:ext>
                </a:extLst>
              </p:cNvPr>
              <p:cNvSpPr/>
              <p:nvPr/>
            </p:nvSpPr>
            <p:spPr>
              <a:xfrm>
                <a:off x="271848" y="2747891"/>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KeyGen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516F9217-7B46-93F0-CCC4-77F5BA3249F2}"/>
                  </a:ext>
                </a:extLst>
              </p:cNvPr>
              <p:cNvSpPr/>
              <p:nvPr/>
            </p:nvSpPr>
            <p:spPr>
              <a:xfrm>
                <a:off x="2125363"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00D574D3-D9E5-4101-3C79-EA1C81380CCB}"/>
                  </a:ext>
                </a:extLst>
              </p:cNvPr>
              <p:cNvSpPr/>
              <p:nvPr/>
            </p:nvSpPr>
            <p:spPr>
              <a:xfrm>
                <a:off x="212536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5EBA84D8-52F5-DAD5-AF55-EF64B7175B03}"/>
                  </a:ext>
                </a:extLst>
              </p:cNvPr>
              <p:cNvSpPr/>
              <p:nvPr/>
            </p:nvSpPr>
            <p:spPr>
              <a:xfrm>
                <a:off x="2125362" y="249457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FB17AEB2-3A58-8DAD-77D1-3C8F98A90016}"/>
                  </a:ext>
                </a:extLst>
              </p:cNvPr>
              <p:cNvSpPr/>
              <p:nvPr/>
            </p:nvSpPr>
            <p:spPr>
              <a:xfrm>
                <a:off x="2125360" y="321229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580BB3DC-A398-B585-4062-49EA16ABD2ED}"/>
                  </a:ext>
                </a:extLst>
              </p:cNvPr>
              <p:cNvSpPr/>
              <p:nvPr/>
            </p:nvSpPr>
            <p:spPr>
              <a:xfrm>
                <a:off x="2125361" y="393001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Power2</a:t>
                </a:r>
              </a:p>
              <a:p>
                <a:pPr algn="ctr"/>
                <a:r>
                  <a:rPr lang="en-US" altLang="zh-TW" sz="1200" dirty="0">
                    <a:solidFill>
                      <a:schemeClr val="tx1"/>
                    </a:solidFill>
                    <a:latin typeface="Times New Roman" panose="02020603050405020304" pitchFamily="18" charset="0"/>
                    <a:cs typeface="Times New Roman" panose="02020603050405020304" pitchFamily="18" charset="0"/>
                  </a:rPr>
                  <a:t>Round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2" name="橢圓 11">
                <a:extLst>
                  <a:ext uri="{FF2B5EF4-FFF2-40B4-BE49-F238E27FC236}">
                    <a16:creationId xmlns:a16="http://schemas.microsoft.com/office/drawing/2014/main" id="{AEF42B1B-8805-B455-9FE0-1824E2D3C606}"/>
                  </a:ext>
                </a:extLst>
              </p:cNvPr>
              <p:cNvSpPr/>
              <p:nvPr/>
            </p:nvSpPr>
            <p:spPr>
              <a:xfrm>
                <a:off x="5832379" y="177685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1444EFEF-FF0B-8A00-8B24-FBED55D2DE17}"/>
                  </a:ext>
                </a:extLst>
              </p:cNvPr>
              <p:cNvSpPr/>
              <p:nvPr/>
            </p:nvSpPr>
            <p:spPr>
              <a:xfrm>
                <a:off x="2125361" y="536545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794536E2-FE9F-E13B-9AD4-B9A7D48B6FE9}"/>
                  </a:ext>
                </a:extLst>
              </p:cNvPr>
              <p:cNvSpPr/>
              <p:nvPr/>
            </p:nvSpPr>
            <p:spPr>
              <a:xfrm>
                <a:off x="397887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99BCB06A-5968-5E70-36D6-AF8FE4A76887}"/>
                  </a:ext>
                </a:extLst>
              </p:cNvPr>
              <p:cNvSpPr/>
              <p:nvPr/>
            </p:nvSpPr>
            <p:spPr>
              <a:xfrm>
                <a:off x="3978872"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1FD11535-164B-FCB2-1881-7C56E9CD2605}"/>
                  </a:ext>
                </a:extLst>
              </p:cNvPr>
              <p:cNvSpPr/>
              <p:nvPr/>
            </p:nvSpPr>
            <p:spPr>
              <a:xfrm>
                <a:off x="3978871" y="2494576"/>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RejBound</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BB49EE9-9130-5DA2-4DC0-7FED7535D2EF}"/>
                  </a:ext>
                </a:extLst>
              </p:cNvPr>
              <p:cNvSpPr/>
              <p:nvPr/>
            </p:nvSpPr>
            <p:spPr>
              <a:xfrm>
                <a:off x="2125360"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9" name="橢圓 18">
                <a:extLst>
                  <a:ext uri="{FF2B5EF4-FFF2-40B4-BE49-F238E27FC236}">
                    <a16:creationId xmlns:a16="http://schemas.microsoft.com/office/drawing/2014/main" id="{91760F8D-FB9C-AB6C-FA12-E4051943AF95}"/>
                  </a:ext>
                </a:extLst>
              </p:cNvPr>
              <p:cNvSpPr/>
              <p:nvPr/>
            </p:nvSpPr>
            <p:spPr>
              <a:xfrm>
                <a:off x="5832379"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0" name="橢圓 19">
                <a:extLst>
                  <a:ext uri="{FF2B5EF4-FFF2-40B4-BE49-F238E27FC236}">
                    <a16:creationId xmlns:a16="http://schemas.microsoft.com/office/drawing/2014/main" id="{15B08E4A-081A-4D8E-9E66-31FD528CABFB}"/>
                  </a:ext>
                </a:extLst>
              </p:cNvPr>
              <p:cNvSpPr/>
              <p:nvPr/>
            </p:nvSpPr>
            <p:spPr>
              <a:xfrm>
                <a:off x="5832379" y="2496179"/>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1" name="橢圓 20">
                <a:extLst>
                  <a:ext uri="{FF2B5EF4-FFF2-40B4-BE49-F238E27FC236}">
                    <a16:creationId xmlns:a16="http://schemas.microsoft.com/office/drawing/2014/main" id="{2007503C-BC70-063A-EC74-88149EFBD373}"/>
                  </a:ext>
                </a:extLst>
              </p:cNvPr>
              <p:cNvSpPr/>
              <p:nvPr/>
            </p:nvSpPr>
            <p:spPr>
              <a:xfrm>
                <a:off x="5832377" y="321229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0BADB155-E74D-9FEB-BA5D-51DEE1194368}"/>
                  </a:ext>
                </a:extLst>
              </p:cNvPr>
              <p:cNvSpPr/>
              <p:nvPr/>
            </p:nvSpPr>
            <p:spPr>
              <a:xfrm>
                <a:off x="3978868" y="536546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grpSp>
        <p:cxnSp>
          <p:nvCxnSpPr>
            <p:cNvPr id="25" name="直線接點 24">
              <a:extLst>
                <a:ext uri="{FF2B5EF4-FFF2-40B4-BE49-F238E27FC236}">
                  <a16:creationId xmlns:a16="http://schemas.microsoft.com/office/drawing/2014/main" id="{5CDE58E1-686D-6548-6AC8-826C8BF8ED21}"/>
                </a:ext>
              </a:extLst>
            </p:cNvPr>
            <p:cNvCxnSpPr>
              <a:stCxn id="3" idx="6"/>
              <a:endCxn id="4" idx="2"/>
            </p:cNvCxnSpPr>
            <p:nvPr/>
          </p:nvCxnSpPr>
          <p:spPr>
            <a:xfrm flipV="1">
              <a:off x="1703350" y="1331173"/>
              <a:ext cx="694492" cy="181356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4AE31EDD-02C1-24BB-CE1F-61F96A478D94}"/>
                </a:ext>
              </a:extLst>
            </p:cNvPr>
            <p:cNvCxnSpPr>
              <a:stCxn id="3" idx="6"/>
              <a:endCxn id="6" idx="2"/>
            </p:cNvCxnSpPr>
            <p:nvPr/>
          </p:nvCxnSpPr>
          <p:spPr>
            <a:xfrm flipV="1">
              <a:off x="1703350" y="2101939"/>
              <a:ext cx="694490" cy="104280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4AA99388-2BB6-DDA9-611D-56C2C7DCA35F}"/>
                </a:ext>
              </a:extLst>
            </p:cNvPr>
            <p:cNvCxnSpPr/>
            <p:nvPr/>
          </p:nvCxnSpPr>
          <p:spPr>
            <a:xfrm>
              <a:off x="1703348" y="3144740"/>
              <a:ext cx="694486" cy="49873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A8CAD7AF-4F1F-F536-8AA8-E2798E76D45C}"/>
                </a:ext>
              </a:extLst>
            </p:cNvPr>
            <p:cNvCxnSpPr>
              <a:stCxn id="3" idx="6"/>
              <a:endCxn id="9" idx="2"/>
            </p:cNvCxnSpPr>
            <p:nvPr/>
          </p:nvCxnSpPr>
          <p:spPr>
            <a:xfrm>
              <a:off x="1703350" y="3144742"/>
              <a:ext cx="694490" cy="126949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1E2B523C-FE2C-AF2B-7003-3B71FC90F307}"/>
                </a:ext>
              </a:extLst>
            </p:cNvPr>
            <p:cNvCxnSpPr>
              <a:endCxn id="18" idx="2"/>
            </p:cNvCxnSpPr>
            <p:nvPr/>
          </p:nvCxnSpPr>
          <p:spPr>
            <a:xfrm>
              <a:off x="1703340" y="3144739"/>
              <a:ext cx="694499" cy="204026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925896CA-CACB-7FFB-A042-900554F0371E}"/>
                </a:ext>
              </a:extLst>
            </p:cNvPr>
            <p:cNvCxnSpPr/>
            <p:nvPr/>
          </p:nvCxnSpPr>
          <p:spPr>
            <a:xfrm>
              <a:off x="1703348" y="3144739"/>
              <a:ext cx="694478" cy="270965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DDEB6467-5CCB-9837-78BF-91D5E4D16E57}"/>
                </a:ext>
              </a:extLst>
            </p:cNvPr>
            <p:cNvCxnSpPr>
              <a:endCxn id="15" idx="2"/>
            </p:cNvCxnSpPr>
            <p:nvPr/>
          </p:nvCxnSpPr>
          <p:spPr>
            <a:xfrm>
              <a:off x="3829327" y="2101938"/>
              <a:ext cx="69450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BB5CAAA7-14C6-8A64-03C7-50EC6D566CA0}"/>
                </a:ext>
              </a:extLst>
            </p:cNvPr>
            <p:cNvCxnSpPr>
              <a:endCxn id="17" idx="2"/>
            </p:cNvCxnSpPr>
            <p:nvPr/>
          </p:nvCxnSpPr>
          <p:spPr>
            <a:xfrm>
              <a:off x="3829337" y="2872704"/>
              <a:ext cx="69449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直線接點 41">
              <a:extLst>
                <a:ext uri="{FF2B5EF4-FFF2-40B4-BE49-F238E27FC236}">
                  <a16:creationId xmlns:a16="http://schemas.microsoft.com/office/drawing/2014/main" id="{E1BA2F84-EECA-4E75-C187-A7B8910CF11B}"/>
                </a:ext>
              </a:extLst>
            </p:cNvPr>
            <p:cNvCxnSpPr>
              <a:stCxn id="15" idx="6"/>
              <a:endCxn id="19" idx="2"/>
            </p:cNvCxnSpPr>
            <p:nvPr/>
          </p:nvCxnSpPr>
          <p:spPr>
            <a:xfrm flipV="1">
              <a:off x="5955332" y="1331173"/>
              <a:ext cx="694484"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直線接點 43">
              <a:extLst>
                <a:ext uri="{FF2B5EF4-FFF2-40B4-BE49-F238E27FC236}">
                  <a16:creationId xmlns:a16="http://schemas.microsoft.com/office/drawing/2014/main" id="{80BEF6EA-DE75-F2A5-FFF1-520742107158}"/>
                </a:ext>
              </a:extLst>
            </p:cNvPr>
            <p:cNvCxnSpPr>
              <a:stCxn id="15" idx="6"/>
              <a:endCxn id="12" idx="2"/>
            </p:cNvCxnSpPr>
            <p:nvPr/>
          </p:nvCxnSpPr>
          <p:spPr>
            <a:xfrm flipV="1">
              <a:off x="5955332" y="2101938"/>
              <a:ext cx="694484"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直線接點 45">
              <a:extLst>
                <a:ext uri="{FF2B5EF4-FFF2-40B4-BE49-F238E27FC236}">
                  <a16:creationId xmlns:a16="http://schemas.microsoft.com/office/drawing/2014/main" id="{93A907A2-9BD7-0898-3430-5CEF73768452}"/>
                </a:ext>
              </a:extLst>
            </p:cNvPr>
            <p:cNvCxnSpPr>
              <a:stCxn id="17" idx="6"/>
              <a:endCxn id="20" idx="2"/>
            </p:cNvCxnSpPr>
            <p:nvPr/>
          </p:nvCxnSpPr>
          <p:spPr>
            <a:xfrm>
              <a:off x="5955332" y="2872705"/>
              <a:ext cx="694484" cy="172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2B2C82F9-5621-6525-3DA3-3C1ACA516885}"/>
                </a:ext>
              </a:extLst>
            </p:cNvPr>
            <p:cNvCxnSpPr>
              <a:stCxn id="17" idx="6"/>
              <a:endCxn id="21" idx="2"/>
            </p:cNvCxnSpPr>
            <p:nvPr/>
          </p:nvCxnSpPr>
          <p:spPr>
            <a:xfrm>
              <a:off x="5955332" y="2872705"/>
              <a:ext cx="694483" cy="7707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4C687EB4-A903-8D58-7FA4-B540C0017DBC}"/>
                </a:ext>
              </a:extLst>
            </p:cNvPr>
            <p:cNvCxnSpPr>
              <a:stCxn id="18" idx="6"/>
              <a:endCxn id="16" idx="2"/>
            </p:cNvCxnSpPr>
            <p:nvPr/>
          </p:nvCxnSpPr>
          <p:spPr>
            <a:xfrm>
              <a:off x="3829342" y="5185004"/>
              <a:ext cx="694488"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5A413C96-7B57-082C-B11B-AA41D87B9D56}"/>
                </a:ext>
              </a:extLst>
            </p:cNvPr>
            <p:cNvCxnSpPr>
              <a:stCxn id="14" idx="6"/>
              <a:endCxn id="22" idx="2"/>
            </p:cNvCxnSpPr>
            <p:nvPr/>
          </p:nvCxnSpPr>
          <p:spPr>
            <a:xfrm>
              <a:off x="3829343" y="5955770"/>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1B26B3D5-BFF8-8F9C-F2AA-7B15DE3E0D80}"/>
                </a:ext>
              </a:extLst>
            </p:cNvPr>
            <p:cNvCxnSpPr>
              <a:endCxn id="7" idx="2"/>
            </p:cNvCxnSpPr>
            <p:nvPr/>
          </p:nvCxnSpPr>
          <p:spPr>
            <a:xfrm flipV="1">
              <a:off x="1703340" y="2872706"/>
              <a:ext cx="694501" cy="2720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投影片編號版面配置區 1">
            <a:extLst>
              <a:ext uri="{FF2B5EF4-FFF2-40B4-BE49-F238E27FC236}">
                <a16:creationId xmlns:a16="http://schemas.microsoft.com/office/drawing/2014/main" id="{49D5DB68-0DEE-0E82-B075-EB0C702E1AE9}"/>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Tree>
    <p:extLst>
      <p:ext uri="{BB962C8B-B14F-4D97-AF65-F5344CB8AC3E}">
        <p14:creationId xmlns:p14="http://schemas.microsoft.com/office/powerpoint/2010/main" val="4883409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B8DEBD-29DB-80BC-948F-115B31840E2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12CDFF-EC25-0531-3F16-B915BAC65EDB}"/>
              </a:ext>
            </a:extLst>
          </p:cNvPr>
          <p:cNvGrpSpPr/>
          <p:nvPr/>
        </p:nvGrpSpPr>
        <p:grpSpPr>
          <a:xfrm>
            <a:off x="568443" y="319365"/>
            <a:ext cx="751862" cy="400110"/>
            <a:chOff x="568442" y="319364"/>
            <a:chExt cx="751862" cy="400111"/>
          </a:xfrm>
        </p:grpSpPr>
        <p:sp>
          <p:nvSpPr>
            <p:cNvPr id="55" name="文本框 23">
              <a:extLst>
                <a:ext uri="{FF2B5EF4-FFF2-40B4-BE49-F238E27FC236}">
                  <a16:creationId xmlns:a16="http://schemas.microsoft.com/office/drawing/2014/main" id="{E37E2C01-0052-540A-986B-A95E91D62E08}"/>
                </a:ext>
              </a:extLst>
            </p:cNvPr>
            <p:cNvSpPr txBox="1"/>
            <p:nvPr/>
          </p:nvSpPr>
          <p:spPr>
            <a:xfrm>
              <a:off x="665958" y="319364"/>
              <a:ext cx="65434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AEE570B5-93C8-CD13-5C53-B1895FB5023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5C2BBD62-7A98-B941-E4F9-11FA4AB0F1AF}"/>
              </a:ext>
            </a:extLst>
          </p:cNvPr>
          <p:cNvSpPr/>
          <p:nvPr/>
        </p:nvSpPr>
        <p:spPr>
          <a:xfrm>
            <a:off x="818415" y="262295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Sign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1ABEBDEA-E1ED-DFE4-9565-74D8C23B74FB}"/>
              </a:ext>
            </a:extLst>
          </p:cNvPr>
          <p:cNvSpPr/>
          <p:nvPr/>
        </p:nvSpPr>
        <p:spPr>
          <a:xfrm>
            <a:off x="3312913" y="17540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B25C691A-2F9D-65CB-4E7C-F12FCC294FBB}"/>
              </a:ext>
            </a:extLst>
          </p:cNvPr>
          <p:cNvSpPr/>
          <p:nvPr/>
        </p:nvSpPr>
        <p:spPr>
          <a:xfrm>
            <a:off x="3312907" y="78748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14D5F41F-68C8-1720-3FCD-7BBD0C102EDB}"/>
              </a:ext>
            </a:extLst>
          </p:cNvPr>
          <p:cNvSpPr/>
          <p:nvPr/>
        </p:nvSpPr>
        <p:spPr>
          <a:xfrm>
            <a:off x="3312908" y="139955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A17CEE25-7DD8-DB58-1FEA-7D9F91887137}"/>
              </a:ext>
            </a:extLst>
          </p:cNvPr>
          <p:cNvSpPr/>
          <p:nvPr/>
        </p:nvSpPr>
        <p:spPr>
          <a:xfrm>
            <a:off x="3312906" y="200873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21CE8CF2-F8B6-7CAD-5647-B645AD075D8C}"/>
              </a:ext>
            </a:extLst>
          </p:cNvPr>
          <p:cNvSpPr/>
          <p:nvPr/>
        </p:nvSpPr>
        <p:spPr>
          <a:xfrm>
            <a:off x="3312911" y="262081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ExpandMask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A0E0D133-4798-79D1-B4A1-CAC5F286CC0C}"/>
              </a:ext>
            </a:extLst>
          </p:cNvPr>
          <p:cNvSpPr/>
          <p:nvPr/>
        </p:nvSpPr>
        <p:spPr>
          <a:xfrm>
            <a:off x="3312906" y="384064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w1Encode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C0B6F92E-8F7E-BCBD-C996-E52D1E47176A}"/>
              </a:ext>
            </a:extLst>
          </p:cNvPr>
          <p:cNvSpPr/>
          <p:nvPr/>
        </p:nvSpPr>
        <p:spPr>
          <a:xfrm>
            <a:off x="3312909" y="322856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6CBE74ED-1A57-0D98-AD19-2E36E565E0DF}"/>
              </a:ext>
            </a:extLst>
          </p:cNvPr>
          <p:cNvCxnSpPr>
            <a:stCxn id="3" idx="6"/>
            <a:endCxn id="4" idx="2"/>
          </p:cNvCxnSpPr>
          <p:nvPr/>
        </p:nvCxnSpPr>
        <p:spPr>
          <a:xfrm flipV="1">
            <a:off x="2249918" y="447440"/>
            <a:ext cx="1062995" cy="244755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DB04981F-4E45-BBDA-8656-D97A4B04B171}"/>
              </a:ext>
            </a:extLst>
          </p:cNvPr>
          <p:cNvCxnSpPr>
            <a:stCxn id="3" idx="6"/>
            <a:endCxn id="6" idx="2"/>
          </p:cNvCxnSpPr>
          <p:nvPr/>
        </p:nvCxnSpPr>
        <p:spPr>
          <a:xfrm flipV="1">
            <a:off x="2249918" y="1059518"/>
            <a:ext cx="1062989" cy="183547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B330D1F0-8839-535C-CF7B-00EE74312E49}"/>
              </a:ext>
            </a:extLst>
          </p:cNvPr>
          <p:cNvCxnSpPr>
            <a:cxnSpLocks/>
            <a:stCxn id="3" idx="6"/>
            <a:endCxn id="8" idx="2"/>
          </p:cNvCxnSpPr>
          <p:nvPr/>
        </p:nvCxnSpPr>
        <p:spPr>
          <a:xfrm flipV="1">
            <a:off x="2249918" y="2280767"/>
            <a:ext cx="1062988" cy="61422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937B2EBC-74AF-4D5D-C8DB-8850B20BC6C3}"/>
              </a:ext>
            </a:extLst>
          </p:cNvPr>
          <p:cNvCxnSpPr>
            <a:stCxn id="3" idx="6"/>
            <a:endCxn id="9" idx="2"/>
          </p:cNvCxnSpPr>
          <p:nvPr/>
        </p:nvCxnSpPr>
        <p:spPr>
          <a:xfrm flipV="1">
            <a:off x="2249918" y="2892846"/>
            <a:ext cx="1062993" cy="214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22223D73-107A-517B-CEC2-4FB50299FF44}"/>
              </a:ext>
            </a:extLst>
          </p:cNvPr>
          <p:cNvCxnSpPr>
            <a:cxnSpLocks/>
            <a:stCxn id="3" idx="6"/>
            <a:endCxn id="18" idx="2"/>
          </p:cNvCxnSpPr>
          <p:nvPr/>
        </p:nvCxnSpPr>
        <p:spPr>
          <a:xfrm>
            <a:off x="2249918" y="2894992"/>
            <a:ext cx="1062991" cy="60561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486D5C2F-F4DD-CD89-23E1-C176DC67ABA7}"/>
              </a:ext>
            </a:extLst>
          </p:cNvPr>
          <p:cNvCxnSpPr>
            <a:cxnSpLocks/>
            <a:stCxn id="3" idx="6"/>
            <a:endCxn id="14" idx="2"/>
          </p:cNvCxnSpPr>
          <p:nvPr/>
        </p:nvCxnSpPr>
        <p:spPr>
          <a:xfrm>
            <a:off x="2249918" y="2894992"/>
            <a:ext cx="1062988" cy="121769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88747FF-15CF-ACF5-A43B-1F3C735B5AC7}"/>
              </a:ext>
            </a:extLst>
          </p:cNvPr>
          <p:cNvCxnSpPr>
            <a:stCxn id="3" idx="6"/>
            <a:endCxn id="7" idx="2"/>
          </p:cNvCxnSpPr>
          <p:nvPr/>
        </p:nvCxnSpPr>
        <p:spPr>
          <a:xfrm flipV="1">
            <a:off x="2249918" y="1671595"/>
            <a:ext cx="1062990" cy="1223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橢圓 77">
            <a:extLst>
              <a:ext uri="{FF2B5EF4-FFF2-40B4-BE49-F238E27FC236}">
                <a16:creationId xmlns:a16="http://schemas.microsoft.com/office/drawing/2014/main" id="{EC1953C8-C631-B5C4-C814-9C7C369067E3}"/>
              </a:ext>
            </a:extLst>
          </p:cNvPr>
          <p:cNvSpPr/>
          <p:nvPr/>
        </p:nvSpPr>
        <p:spPr>
          <a:xfrm>
            <a:off x="3312906" y="4448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SampleIn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9" name="橢圓 78">
            <a:extLst>
              <a:ext uri="{FF2B5EF4-FFF2-40B4-BE49-F238E27FC236}">
                <a16:creationId xmlns:a16="http://schemas.microsoft.com/office/drawing/2014/main" id="{CBBCEE2A-562A-D1B8-0A2F-543F64435684}"/>
              </a:ext>
            </a:extLst>
          </p:cNvPr>
          <p:cNvSpPr/>
          <p:nvPr/>
        </p:nvSpPr>
        <p:spPr>
          <a:xfrm>
            <a:off x="3312906" y="50545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LowBits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0" name="橢圓 79">
            <a:extLst>
              <a:ext uri="{FF2B5EF4-FFF2-40B4-BE49-F238E27FC236}">
                <a16:creationId xmlns:a16="http://schemas.microsoft.com/office/drawing/2014/main" id="{37FEAB5A-E4E9-B09E-4433-36B657C11443}"/>
              </a:ext>
            </a:extLst>
          </p:cNvPr>
          <p:cNvSpPr/>
          <p:nvPr/>
        </p:nvSpPr>
        <p:spPr>
          <a:xfrm>
            <a:off x="3312895" y="566633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MakeHint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9" name="直線單箭頭接點 88">
            <a:extLst>
              <a:ext uri="{FF2B5EF4-FFF2-40B4-BE49-F238E27FC236}">
                <a16:creationId xmlns:a16="http://schemas.microsoft.com/office/drawing/2014/main" id="{3E555E17-0B86-1F6D-DE60-245F7F23E5A1}"/>
              </a:ext>
            </a:extLst>
          </p:cNvPr>
          <p:cNvCxnSpPr>
            <a:stCxn id="3" idx="6"/>
            <a:endCxn id="78" idx="2"/>
          </p:cNvCxnSpPr>
          <p:nvPr/>
        </p:nvCxnSpPr>
        <p:spPr>
          <a:xfrm>
            <a:off x="2249918" y="2894992"/>
            <a:ext cx="1062988" cy="1825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直線單箭頭接點 90">
            <a:extLst>
              <a:ext uri="{FF2B5EF4-FFF2-40B4-BE49-F238E27FC236}">
                <a16:creationId xmlns:a16="http://schemas.microsoft.com/office/drawing/2014/main" id="{F0196982-BADB-97C9-3EA3-881E5D29E787}"/>
              </a:ext>
            </a:extLst>
          </p:cNvPr>
          <p:cNvCxnSpPr>
            <a:stCxn id="3" idx="6"/>
            <a:endCxn id="79" idx="2"/>
          </p:cNvCxnSpPr>
          <p:nvPr/>
        </p:nvCxnSpPr>
        <p:spPr>
          <a:xfrm>
            <a:off x="2249918" y="2894992"/>
            <a:ext cx="1062988" cy="24315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4" name="橢圓 93">
            <a:extLst>
              <a:ext uri="{FF2B5EF4-FFF2-40B4-BE49-F238E27FC236}">
                <a16:creationId xmlns:a16="http://schemas.microsoft.com/office/drawing/2014/main" id="{572F0536-F4E5-302C-73E0-85E1381C8C42}"/>
              </a:ext>
            </a:extLst>
          </p:cNvPr>
          <p:cNvSpPr/>
          <p:nvPr/>
        </p:nvSpPr>
        <p:spPr>
          <a:xfrm>
            <a:off x="3312895"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96" name="直線單箭頭接點 95">
            <a:extLst>
              <a:ext uri="{FF2B5EF4-FFF2-40B4-BE49-F238E27FC236}">
                <a16:creationId xmlns:a16="http://schemas.microsoft.com/office/drawing/2014/main" id="{C745428A-C052-A18E-FAE3-665E705306B2}"/>
              </a:ext>
            </a:extLst>
          </p:cNvPr>
          <p:cNvCxnSpPr>
            <a:stCxn id="3" idx="6"/>
            <a:endCxn id="94" idx="2"/>
          </p:cNvCxnSpPr>
          <p:nvPr/>
        </p:nvCxnSpPr>
        <p:spPr>
          <a:xfrm>
            <a:off x="2249918" y="2894992"/>
            <a:ext cx="1062977" cy="3651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直線單箭頭接點 97">
            <a:extLst>
              <a:ext uri="{FF2B5EF4-FFF2-40B4-BE49-F238E27FC236}">
                <a16:creationId xmlns:a16="http://schemas.microsoft.com/office/drawing/2014/main" id="{F4D1CD9F-B183-D4D9-89DD-80509126BB11}"/>
              </a:ext>
            </a:extLst>
          </p:cNvPr>
          <p:cNvCxnSpPr>
            <a:stCxn id="3" idx="6"/>
            <a:endCxn id="80" idx="2"/>
          </p:cNvCxnSpPr>
          <p:nvPr/>
        </p:nvCxnSpPr>
        <p:spPr>
          <a:xfrm>
            <a:off x="2249918" y="2894992"/>
            <a:ext cx="1062977" cy="30433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 name="橢圓 104">
            <a:extLst>
              <a:ext uri="{FF2B5EF4-FFF2-40B4-BE49-F238E27FC236}">
                <a16:creationId xmlns:a16="http://schemas.microsoft.com/office/drawing/2014/main" id="{992861E5-9D7D-CF6D-1A4C-6459B4263779}"/>
              </a:ext>
            </a:extLst>
          </p:cNvPr>
          <p:cNvSpPr/>
          <p:nvPr/>
        </p:nvSpPr>
        <p:spPr>
          <a:xfrm>
            <a:off x="5807391" y="175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7" name="直線單箭頭接點 106">
            <a:extLst>
              <a:ext uri="{FF2B5EF4-FFF2-40B4-BE49-F238E27FC236}">
                <a16:creationId xmlns:a16="http://schemas.microsoft.com/office/drawing/2014/main" id="{9A705B87-330A-FF8E-5F47-8FF391CB2511}"/>
              </a:ext>
            </a:extLst>
          </p:cNvPr>
          <p:cNvCxnSpPr>
            <a:stCxn id="4" idx="6"/>
            <a:endCxn id="105" idx="2"/>
          </p:cNvCxnSpPr>
          <p:nvPr/>
        </p:nvCxnSpPr>
        <p:spPr>
          <a:xfrm flipV="1">
            <a:off x="4744416" y="447439"/>
            <a:ext cx="106297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橢圓 107">
            <a:extLst>
              <a:ext uri="{FF2B5EF4-FFF2-40B4-BE49-F238E27FC236}">
                <a16:creationId xmlns:a16="http://schemas.microsoft.com/office/drawing/2014/main" id="{C9573E71-546D-2D32-4CDE-2A7A0BD1288B}"/>
              </a:ext>
            </a:extLst>
          </p:cNvPr>
          <p:cNvSpPr/>
          <p:nvPr/>
        </p:nvSpPr>
        <p:spPr>
          <a:xfrm>
            <a:off x="8301868" y="139586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09" name="橢圓 108">
            <a:extLst>
              <a:ext uri="{FF2B5EF4-FFF2-40B4-BE49-F238E27FC236}">
                <a16:creationId xmlns:a16="http://schemas.microsoft.com/office/drawing/2014/main" id="{705E1F72-DC47-8842-6803-E16B54AF394A}"/>
              </a:ext>
            </a:extLst>
          </p:cNvPr>
          <p:cNvSpPr/>
          <p:nvPr/>
        </p:nvSpPr>
        <p:spPr>
          <a:xfrm>
            <a:off x="5820472" y="78944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0" name="橢圓 109">
            <a:extLst>
              <a:ext uri="{FF2B5EF4-FFF2-40B4-BE49-F238E27FC236}">
                <a16:creationId xmlns:a16="http://schemas.microsoft.com/office/drawing/2014/main" id="{4C1BE650-3558-A010-8B3E-AE9D91432D34}"/>
              </a:ext>
            </a:extLst>
          </p:cNvPr>
          <p:cNvSpPr/>
          <p:nvPr/>
        </p:nvSpPr>
        <p:spPr>
          <a:xfrm>
            <a:off x="8301868" y="78748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11" name="直線接點 110">
            <a:extLst>
              <a:ext uri="{FF2B5EF4-FFF2-40B4-BE49-F238E27FC236}">
                <a16:creationId xmlns:a16="http://schemas.microsoft.com/office/drawing/2014/main" id="{A0248719-979F-BC3D-D828-2A196325395C}"/>
              </a:ext>
            </a:extLst>
          </p:cNvPr>
          <p:cNvCxnSpPr>
            <a:cxnSpLocks/>
            <a:stCxn id="7" idx="6"/>
            <a:endCxn id="109" idx="2"/>
          </p:cNvCxnSpPr>
          <p:nvPr/>
        </p:nvCxnSpPr>
        <p:spPr>
          <a:xfrm flipV="1">
            <a:off x="4744411" y="1061476"/>
            <a:ext cx="1076061" cy="61011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4" name="直線單箭頭接點 113">
            <a:extLst>
              <a:ext uri="{FF2B5EF4-FFF2-40B4-BE49-F238E27FC236}">
                <a16:creationId xmlns:a16="http://schemas.microsoft.com/office/drawing/2014/main" id="{5D9473AB-E4BC-F7C7-D85C-A6D49EEA1B45}"/>
              </a:ext>
            </a:extLst>
          </p:cNvPr>
          <p:cNvCxnSpPr>
            <a:stCxn id="109" idx="6"/>
            <a:endCxn id="110" idx="2"/>
          </p:cNvCxnSpPr>
          <p:nvPr/>
        </p:nvCxnSpPr>
        <p:spPr>
          <a:xfrm flipV="1">
            <a:off x="7251975" y="1059517"/>
            <a:ext cx="1049893" cy="1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單箭頭接點 115">
            <a:extLst>
              <a:ext uri="{FF2B5EF4-FFF2-40B4-BE49-F238E27FC236}">
                <a16:creationId xmlns:a16="http://schemas.microsoft.com/office/drawing/2014/main" id="{3A08F8BC-FD6E-10EC-4113-920083FBF6EB}"/>
              </a:ext>
            </a:extLst>
          </p:cNvPr>
          <p:cNvCxnSpPr>
            <a:stCxn id="109" idx="6"/>
            <a:endCxn id="108" idx="2"/>
          </p:cNvCxnSpPr>
          <p:nvPr/>
        </p:nvCxnSpPr>
        <p:spPr>
          <a:xfrm>
            <a:off x="7251975" y="1061476"/>
            <a:ext cx="1049893" cy="6064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7" name="橢圓 116">
            <a:extLst>
              <a:ext uri="{FF2B5EF4-FFF2-40B4-BE49-F238E27FC236}">
                <a16:creationId xmlns:a16="http://schemas.microsoft.com/office/drawing/2014/main" id="{DE357A00-AE69-7EC3-F12A-097BC36D1BA9}"/>
              </a:ext>
            </a:extLst>
          </p:cNvPr>
          <p:cNvSpPr/>
          <p:nvPr/>
        </p:nvSpPr>
        <p:spPr>
          <a:xfrm>
            <a:off x="5820454" y="201422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8" name="橢圓 117">
            <a:extLst>
              <a:ext uri="{FF2B5EF4-FFF2-40B4-BE49-F238E27FC236}">
                <a16:creationId xmlns:a16="http://schemas.microsoft.com/office/drawing/2014/main" id="{79B88525-20D3-C392-4256-CBA162E2BCBD}"/>
              </a:ext>
            </a:extLst>
          </p:cNvPr>
          <p:cNvSpPr/>
          <p:nvPr/>
        </p:nvSpPr>
        <p:spPr>
          <a:xfrm>
            <a:off x="5820453" y="1402310"/>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20" name="直線單箭頭接點 119">
            <a:extLst>
              <a:ext uri="{FF2B5EF4-FFF2-40B4-BE49-F238E27FC236}">
                <a16:creationId xmlns:a16="http://schemas.microsoft.com/office/drawing/2014/main" id="{90C62740-B3EE-96D8-02E4-F8A63604303F}"/>
              </a:ext>
            </a:extLst>
          </p:cNvPr>
          <p:cNvCxnSpPr>
            <a:stCxn id="9" idx="6"/>
            <a:endCxn id="118" idx="2"/>
          </p:cNvCxnSpPr>
          <p:nvPr/>
        </p:nvCxnSpPr>
        <p:spPr>
          <a:xfrm flipV="1">
            <a:off x="4744414" y="1674346"/>
            <a:ext cx="1076039" cy="1218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直線單箭頭接點 121">
            <a:extLst>
              <a:ext uri="{FF2B5EF4-FFF2-40B4-BE49-F238E27FC236}">
                <a16:creationId xmlns:a16="http://schemas.microsoft.com/office/drawing/2014/main" id="{60632B62-0F73-B79A-8F19-1F719B37D0B6}"/>
              </a:ext>
            </a:extLst>
          </p:cNvPr>
          <p:cNvCxnSpPr>
            <a:stCxn id="9" idx="6"/>
            <a:endCxn id="117" idx="2"/>
          </p:cNvCxnSpPr>
          <p:nvPr/>
        </p:nvCxnSpPr>
        <p:spPr>
          <a:xfrm flipV="1">
            <a:off x="4744414" y="2286262"/>
            <a:ext cx="1076040" cy="6065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3" name="橢圓 122">
            <a:extLst>
              <a:ext uri="{FF2B5EF4-FFF2-40B4-BE49-F238E27FC236}">
                <a16:creationId xmlns:a16="http://schemas.microsoft.com/office/drawing/2014/main" id="{C225B4C9-8D42-5636-7561-C1E3DF787319}"/>
              </a:ext>
            </a:extLst>
          </p:cNvPr>
          <p:cNvSpPr/>
          <p:nvPr/>
        </p:nvSpPr>
        <p:spPr>
          <a:xfrm>
            <a:off x="5820454" y="262614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3" name="直線單箭頭接點 132">
            <a:extLst>
              <a:ext uri="{FF2B5EF4-FFF2-40B4-BE49-F238E27FC236}">
                <a16:creationId xmlns:a16="http://schemas.microsoft.com/office/drawing/2014/main" id="{334FA2D3-B0DA-FB1F-D8F3-6D665D897152}"/>
              </a:ext>
            </a:extLst>
          </p:cNvPr>
          <p:cNvCxnSpPr>
            <a:stCxn id="18" idx="6"/>
            <a:endCxn id="123" idx="2"/>
          </p:cNvCxnSpPr>
          <p:nvPr/>
        </p:nvCxnSpPr>
        <p:spPr>
          <a:xfrm flipV="1">
            <a:off x="4744412" y="2898178"/>
            <a:ext cx="1076042" cy="6024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橢圓 133">
            <a:extLst>
              <a:ext uri="{FF2B5EF4-FFF2-40B4-BE49-F238E27FC236}">
                <a16:creationId xmlns:a16="http://schemas.microsoft.com/office/drawing/2014/main" id="{CADD45C8-4E83-F40F-76B3-664C93DFCA28}"/>
              </a:ext>
            </a:extLst>
          </p:cNvPr>
          <p:cNvSpPr/>
          <p:nvPr/>
        </p:nvSpPr>
        <p:spPr>
          <a:xfrm>
            <a:off x="5812024" y="323233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6" name="直線單箭頭接點 135">
            <a:extLst>
              <a:ext uri="{FF2B5EF4-FFF2-40B4-BE49-F238E27FC236}">
                <a16:creationId xmlns:a16="http://schemas.microsoft.com/office/drawing/2014/main" id="{7103C799-A75C-46FF-9335-AB8FD02BBF6E}"/>
              </a:ext>
            </a:extLst>
          </p:cNvPr>
          <p:cNvCxnSpPr>
            <a:stCxn id="14" idx="6"/>
            <a:endCxn id="134" idx="2"/>
          </p:cNvCxnSpPr>
          <p:nvPr/>
        </p:nvCxnSpPr>
        <p:spPr>
          <a:xfrm flipV="1">
            <a:off x="4744409" y="3504369"/>
            <a:ext cx="1067615" cy="6083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7" name="橢圓 136">
            <a:extLst>
              <a:ext uri="{FF2B5EF4-FFF2-40B4-BE49-F238E27FC236}">
                <a16:creationId xmlns:a16="http://schemas.microsoft.com/office/drawing/2014/main" id="{02E855DA-054A-33AF-3BA5-6AA6B974C719}"/>
              </a:ext>
            </a:extLst>
          </p:cNvPr>
          <p:cNvSpPr/>
          <p:nvPr/>
        </p:nvSpPr>
        <p:spPr>
          <a:xfrm>
            <a:off x="5812023" y="384156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9" name="直線單箭頭接點 138">
            <a:extLst>
              <a:ext uri="{FF2B5EF4-FFF2-40B4-BE49-F238E27FC236}">
                <a16:creationId xmlns:a16="http://schemas.microsoft.com/office/drawing/2014/main" id="{1EB477B6-423D-17EB-DB43-5E5B5B647384}"/>
              </a:ext>
            </a:extLst>
          </p:cNvPr>
          <p:cNvCxnSpPr>
            <a:stCxn id="78" idx="6"/>
            <a:endCxn id="137" idx="2"/>
          </p:cNvCxnSpPr>
          <p:nvPr/>
        </p:nvCxnSpPr>
        <p:spPr>
          <a:xfrm flipV="1">
            <a:off x="4744409" y="4113604"/>
            <a:ext cx="1067614" cy="60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橢圓 139">
            <a:extLst>
              <a:ext uri="{FF2B5EF4-FFF2-40B4-BE49-F238E27FC236}">
                <a16:creationId xmlns:a16="http://schemas.microsoft.com/office/drawing/2014/main" id="{4839D8E2-F471-0837-FB17-FB42896DC0F1}"/>
              </a:ext>
            </a:extLst>
          </p:cNvPr>
          <p:cNvSpPr/>
          <p:nvPr/>
        </p:nvSpPr>
        <p:spPr>
          <a:xfrm>
            <a:off x="5812022" y="444813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2" name="直線單箭頭接點 141">
            <a:extLst>
              <a:ext uri="{FF2B5EF4-FFF2-40B4-BE49-F238E27FC236}">
                <a16:creationId xmlns:a16="http://schemas.microsoft.com/office/drawing/2014/main" id="{FE2D0EE3-65E8-C922-5BB0-1FAC4C5C64C7}"/>
              </a:ext>
            </a:extLst>
          </p:cNvPr>
          <p:cNvCxnSpPr>
            <a:stCxn id="79" idx="6"/>
            <a:endCxn id="140" idx="2"/>
          </p:cNvCxnSpPr>
          <p:nvPr/>
        </p:nvCxnSpPr>
        <p:spPr>
          <a:xfrm flipV="1">
            <a:off x="4744409" y="4720166"/>
            <a:ext cx="1067613" cy="606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3" name="橢圓 142">
            <a:extLst>
              <a:ext uri="{FF2B5EF4-FFF2-40B4-BE49-F238E27FC236}">
                <a16:creationId xmlns:a16="http://schemas.microsoft.com/office/drawing/2014/main" id="{2EC9F80D-E623-28CD-0168-637EA75C931E}"/>
              </a:ext>
            </a:extLst>
          </p:cNvPr>
          <p:cNvSpPr/>
          <p:nvPr/>
        </p:nvSpPr>
        <p:spPr>
          <a:xfrm>
            <a:off x="5794298" y="506091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5" name="直線單箭頭接點 144">
            <a:extLst>
              <a:ext uri="{FF2B5EF4-FFF2-40B4-BE49-F238E27FC236}">
                <a16:creationId xmlns:a16="http://schemas.microsoft.com/office/drawing/2014/main" id="{2161D7EF-3EB7-B94A-DB70-69888ED280CB}"/>
              </a:ext>
            </a:extLst>
          </p:cNvPr>
          <p:cNvCxnSpPr>
            <a:stCxn id="80" idx="6"/>
            <a:endCxn id="143" idx="2"/>
          </p:cNvCxnSpPr>
          <p:nvPr/>
        </p:nvCxnSpPr>
        <p:spPr>
          <a:xfrm flipV="1">
            <a:off x="4744398" y="5332954"/>
            <a:ext cx="1049900" cy="605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橢圓 155">
            <a:extLst>
              <a:ext uri="{FF2B5EF4-FFF2-40B4-BE49-F238E27FC236}">
                <a16:creationId xmlns:a16="http://schemas.microsoft.com/office/drawing/2014/main" id="{A02860A4-DC16-AAA8-838F-D0D5CA88EDB2}"/>
              </a:ext>
            </a:extLst>
          </p:cNvPr>
          <p:cNvSpPr/>
          <p:nvPr/>
        </p:nvSpPr>
        <p:spPr>
          <a:xfrm>
            <a:off x="5794287" y="567370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7" name="橢圓 156">
            <a:extLst>
              <a:ext uri="{FF2B5EF4-FFF2-40B4-BE49-F238E27FC236}">
                <a16:creationId xmlns:a16="http://schemas.microsoft.com/office/drawing/2014/main" id="{EF1ED301-910B-53E7-5896-C146F72D296C}"/>
              </a:ext>
            </a:extLst>
          </p:cNvPr>
          <p:cNvSpPr/>
          <p:nvPr/>
        </p:nvSpPr>
        <p:spPr>
          <a:xfrm>
            <a:off x="5792643"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59" name="直線單箭頭接點 158">
            <a:extLst>
              <a:ext uri="{FF2B5EF4-FFF2-40B4-BE49-F238E27FC236}">
                <a16:creationId xmlns:a16="http://schemas.microsoft.com/office/drawing/2014/main" id="{9EC86537-3218-F1AA-F50A-AFE855927195}"/>
              </a:ext>
            </a:extLst>
          </p:cNvPr>
          <p:cNvCxnSpPr>
            <a:stCxn id="94" idx="6"/>
            <a:endCxn id="157" idx="2"/>
          </p:cNvCxnSpPr>
          <p:nvPr/>
        </p:nvCxnSpPr>
        <p:spPr>
          <a:xfrm>
            <a:off x="4744398" y="6546423"/>
            <a:ext cx="10482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564AC114-2B3C-42BC-9B11-03EB5A1EAC67}"/>
              </a:ext>
            </a:extLst>
          </p:cNvPr>
          <p:cNvCxnSpPr>
            <a:stCxn id="94" idx="6"/>
            <a:endCxn id="156" idx="2"/>
          </p:cNvCxnSpPr>
          <p:nvPr/>
        </p:nvCxnSpPr>
        <p:spPr>
          <a:xfrm flipV="1">
            <a:off x="4744398" y="5945742"/>
            <a:ext cx="1049889" cy="6006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B81CC0EB-99FD-00AE-DBBA-5E28C5C8467C}"/>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Tree>
    <p:extLst>
      <p:ext uri="{BB962C8B-B14F-4D97-AF65-F5344CB8AC3E}">
        <p14:creationId xmlns:p14="http://schemas.microsoft.com/office/powerpoint/2010/main" val="15816570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60C9761-D9E7-726F-8DFD-D6FCBE03DB4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6E16DEB-DE14-677A-B05A-F333389B6584}"/>
              </a:ext>
            </a:extLst>
          </p:cNvPr>
          <p:cNvGrpSpPr/>
          <p:nvPr/>
        </p:nvGrpSpPr>
        <p:grpSpPr>
          <a:xfrm>
            <a:off x="568443" y="319365"/>
            <a:ext cx="922229" cy="400110"/>
            <a:chOff x="568442" y="319364"/>
            <a:chExt cx="922229" cy="400111"/>
          </a:xfrm>
        </p:grpSpPr>
        <p:sp>
          <p:nvSpPr>
            <p:cNvPr id="55" name="文本框 23">
              <a:extLst>
                <a:ext uri="{FF2B5EF4-FFF2-40B4-BE49-F238E27FC236}">
                  <a16:creationId xmlns:a16="http://schemas.microsoft.com/office/drawing/2014/main" id="{069D0BBD-4FEB-9A44-7D41-B9A8C114435F}"/>
                </a:ext>
              </a:extLst>
            </p:cNvPr>
            <p:cNvSpPr txBox="1"/>
            <p:nvPr/>
          </p:nvSpPr>
          <p:spPr>
            <a:xfrm>
              <a:off x="665958" y="319364"/>
              <a:ext cx="82471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5982658-9F9C-8106-E0C3-B2B1EDD8C3A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CD037756-BED4-2621-2A0E-9EE4EC1DAAB9}"/>
              </a:ext>
            </a:extLst>
          </p:cNvPr>
          <p:cNvSpPr/>
          <p:nvPr/>
        </p:nvSpPr>
        <p:spPr>
          <a:xfrm>
            <a:off x="1050731" y="33806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Verify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918C99B9-1EE9-9F6D-0CF8-ED836D33A0A8}"/>
              </a:ext>
            </a:extLst>
          </p:cNvPr>
          <p:cNvSpPr/>
          <p:nvPr/>
        </p:nvSpPr>
        <p:spPr>
          <a:xfrm>
            <a:off x="3197989"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9CE11175-22D7-866A-FEDD-176CD5B63DA9}"/>
              </a:ext>
            </a:extLst>
          </p:cNvPr>
          <p:cNvSpPr/>
          <p:nvPr/>
        </p:nvSpPr>
        <p:spPr>
          <a:xfrm>
            <a:off x="3197987" y="156711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B8AA40FF-16D4-E5D5-3162-5FFB53777E08}"/>
              </a:ext>
            </a:extLst>
          </p:cNvPr>
          <p:cNvSpPr/>
          <p:nvPr/>
        </p:nvSpPr>
        <p:spPr>
          <a:xfrm>
            <a:off x="3197988" y="23378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7E16C7FD-4BE6-922F-5D5F-16477D8BF10D}"/>
              </a:ext>
            </a:extLst>
          </p:cNvPr>
          <p:cNvSpPr/>
          <p:nvPr/>
        </p:nvSpPr>
        <p:spPr>
          <a:xfrm>
            <a:off x="3197986" y="3108649"/>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ACD2E911-7976-AA3F-3045-3CE50A344BD8}"/>
              </a:ext>
            </a:extLst>
          </p:cNvPr>
          <p:cNvSpPr/>
          <p:nvPr/>
        </p:nvSpPr>
        <p:spPr>
          <a:xfrm>
            <a:off x="3197987" y="387941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p>
        </p:txBody>
      </p:sp>
      <p:sp>
        <p:nvSpPr>
          <p:cNvPr id="14" name="橢圓 13">
            <a:extLst>
              <a:ext uri="{FF2B5EF4-FFF2-40B4-BE49-F238E27FC236}">
                <a16:creationId xmlns:a16="http://schemas.microsoft.com/office/drawing/2014/main" id="{B5DFAFBC-23F1-95D6-5E21-40A1B16EA6CB}"/>
              </a:ext>
            </a:extLst>
          </p:cNvPr>
          <p:cNvSpPr/>
          <p:nvPr/>
        </p:nvSpPr>
        <p:spPr>
          <a:xfrm>
            <a:off x="3197987"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9BE5563F-40FA-7113-B45E-3CEC63A725F1}"/>
              </a:ext>
            </a:extLst>
          </p:cNvPr>
          <p:cNvSpPr/>
          <p:nvPr/>
        </p:nvSpPr>
        <p:spPr>
          <a:xfrm>
            <a:off x="5323973"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en-US" altLang="zh-TW"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F5132B46-3586-6EE8-D3E0-B3CAAB68B7DD}"/>
              </a:ext>
            </a:extLst>
          </p:cNvPr>
          <p:cNvSpPr/>
          <p:nvPr/>
        </p:nvSpPr>
        <p:spPr>
          <a:xfrm>
            <a:off x="5302703" y="623704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3A3D79E4-06D1-1013-B711-C1F05694DC8D}"/>
              </a:ext>
            </a:extLst>
          </p:cNvPr>
          <p:cNvSpPr/>
          <p:nvPr/>
        </p:nvSpPr>
        <p:spPr>
          <a:xfrm>
            <a:off x="5302705" y="156711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Unpacked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59F6A86-B70E-E54E-EEFF-000CAD89B1C8}"/>
              </a:ext>
            </a:extLst>
          </p:cNvPr>
          <p:cNvSpPr/>
          <p:nvPr/>
        </p:nvSpPr>
        <p:spPr>
          <a:xfrm>
            <a:off x="3197986" y="465018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E5221EDD-E02B-3B9B-325B-730B3F7231B0}"/>
              </a:ext>
            </a:extLst>
          </p:cNvPr>
          <p:cNvSpPr/>
          <p:nvPr/>
        </p:nvSpPr>
        <p:spPr>
          <a:xfrm>
            <a:off x="5323974"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979D3AFA-C7E2-045C-AA53-3FB0670C92B1}"/>
              </a:ext>
            </a:extLst>
          </p:cNvPr>
          <p:cNvCxnSpPr>
            <a:cxnSpLocks/>
            <a:stCxn id="3" idx="6"/>
            <a:endCxn id="4" idx="2"/>
          </p:cNvCxnSpPr>
          <p:nvPr/>
        </p:nvCxnSpPr>
        <p:spPr>
          <a:xfrm flipV="1">
            <a:off x="2482234" y="1068386"/>
            <a:ext cx="715755" cy="258433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C524F615-4245-FE1D-77BA-B575DC12238F}"/>
              </a:ext>
            </a:extLst>
          </p:cNvPr>
          <p:cNvCxnSpPr>
            <a:cxnSpLocks/>
            <a:stCxn id="3" idx="6"/>
            <a:endCxn id="6" idx="2"/>
          </p:cNvCxnSpPr>
          <p:nvPr/>
        </p:nvCxnSpPr>
        <p:spPr>
          <a:xfrm flipV="1">
            <a:off x="2482234" y="1839152"/>
            <a:ext cx="715753" cy="18135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2BB2BDD8-414C-99F2-99A2-ADA711CBE7ED}"/>
              </a:ext>
            </a:extLst>
          </p:cNvPr>
          <p:cNvCxnSpPr>
            <a:cxnSpLocks/>
            <a:stCxn id="3" idx="6"/>
          </p:cNvCxnSpPr>
          <p:nvPr/>
        </p:nvCxnSpPr>
        <p:spPr>
          <a:xfrm>
            <a:off x="2482234" y="3652719"/>
            <a:ext cx="694484" cy="49873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EF386281-F9B7-EE92-7052-C14A40D655F3}"/>
              </a:ext>
            </a:extLst>
          </p:cNvPr>
          <p:cNvCxnSpPr>
            <a:cxnSpLocks/>
            <a:stCxn id="3" idx="6"/>
            <a:endCxn id="8" idx="2"/>
          </p:cNvCxnSpPr>
          <p:nvPr/>
        </p:nvCxnSpPr>
        <p:spPr>
          <a:xfrm flipV="1">
            <a:off x="2482234" y="3380685"/>
            <a:ext cx="715752" cy="27203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B723D3C2-F593-5DE4-FAFC-25E488208BED}"/>
              </a:ext>
            </a:extLst>
          </p:cNvPr>
          <p:cNvCxnSpPr>
            <a:cxnSpLocks/>
            <a:stCxn id="3" idx="6"/>
            <a:endCxn id="18" idx="2"/>
          </p:cNvCxnSpPr>
          <p:nvPr/>
        </p:nvCxnSpPr>
        <p:spPr>
          <a:xfrm>
            <a:off x="2482234" y="3652719"/>
            <a:ext cx="715752" cy="1269498"/>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75C7065A-E7CF-D5A0-98E6-4BAADA0A6567}"/>
              </a:ext>
            </a:extLst>
          </p:cNvPr>
          <p:cNvCxnSpPr>
            <a:cxnSpLocks/>
            <a:stCxn id="3" idx="6"/>
            <a:endCxn id="14" idx="2"/>
          </p:cNvCxnSpPr>
          <p:nvPr/>
        </p:nvCxnSpPr>
        <p:spPr>
          <a:xfrm>
            <a:off x="2482234" y="3652719"/>
            <a:ext cx="715753" cy="204026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C8C1D585-656D-DC02-7FF2-D90A08CD8F5A}"/>
              </a:ext>
            </a:extLst>
          </p:cNvPr>
          <p:cNvCxnSpPr>
            <a:cxnSpLocks/>
            <a:stCxn id="6" idx="6"/>
            <a:endCxn id="15" idx="2"/>
          </p:cNvCxnSpPr>
          <p:nvPr/>
        </p:nvCxnSpPr>
        <p:spPr>
          <a:xfrm flipV="1">
            <a:off x="4629490" y="1068386"/>
            <a:ext cx="694483"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F24D9884-FB96-BD5F-4E49-B0BBD1672832}"/>
              </a:ext>
            </a:extLst>
          </p:cNvPr>
          <p:cNvCxnSpPr>
            <a:cxnSpLocks/>
            <a:stCxn id="6" idx="6"/>
            <a:endCxn id="17" idx="2"/>
          </p:cNvCxnSpPr>
          <p:nvPr/>
        </p:nvCxnSpPr>
        <p:spPr>
          <a:xfrm flipV="1">
            <a:off x="4629490" y="1839150"/>
            <a:ext cx="673215" cy="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1FD7839B-5420-8B85-CE8D-4D1D9D611A1D}"/>
              </a:ext>
            </a:extLst>
          </p:cNvPr>
          <p:cNvCxnSpPr>
            <a:stCxn id="14" idx="6"/>
            <a:endCxn id="22" idx="2"/>
          </p:cNvCxnSpPr>
          <p:nvPr/>
        </p:nvCxnSpPr>
        <p:spPr>
          <a:xfrm>
            <a:off x="4629490" y="5692983"/>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3BE72B06-4FFA-7268-4E53-029C4A38F7B2}"/>
              </a:ext>
            </a:extLst>
          </p:cNvPr>
          <p:cNvCxnSpPr>
            <a:cxnSpLocks/>
            <a:stCxn id="3" idx="6"/>
            <a:endCxn id="7" idx="2"/>
          </p:cNvCxnSpPr>
          <p:nvPr/>
        </p:nvCxnSpPr>
        <p:spPr>
          <a:xfrm flipV="1">
            <a:off x="2482234" y="2609919"/>
            <a:ext cx="715754" cy="1042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橢圓 4">
            <a:extLst>
              <a:ext uri="{FF2B5EF4-FFF2-40B4-BE49-F238E27FC236}">
                <a16:creationId xmlns:a16="http://schemas.microsoft.com/office/drawing/2014/main" id="{12FA2179-14EF-4E14-11E2-EAF288620B85}"/>
              </a:ext>
            </a:extLst>
          </p:cNvPr>
          <p:cNvSpPr/>
          <p:nvPr/>
        </p:nvSpPr>
        <p:spPr>
          <a:xfrm>
            <a:off x="5302704" y="1980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4" name="直線單箭頭接點 23">
            <a:extLst>
              <a:ext uri="{FF2B5EF4-FFF2-40B4-BE49-F238E27FC236}">
                <a16:creationId xmlns:a16="http://schemas.microsoft.com/office/drawing/2014/main" id="{6D9BD203-1452-F28D-632E-2ABFE8A15C81}"/>
              </a:ext>
            </a:extLst>
          </p:cNvPr>
          <p:cNvCxnSpPr>
            <a:stCxn id="4" idx="6"/>
            <a:endCxn id="5" idx="2"/>
          </p:cNvCxnSpPr>
          <p:nvPr/>
        </p:nvCxnSpPr>
        <p:spPr>
          <a:xfrm flipV="1">
            <a:off x="4629492" y="291841"/>
            <a:ext cx="673212" cy="776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橢圓 27">
            <a:extLst>
              <a:ext uri="{FF2B5EF4-FFF2-40B4-BE49-F238E27FC236}">
                <a16:creationId xmlns:a16="http://schemas.microsoft.com/office/drawing/2014/main" id="{BE228491-3B72-7142-171B-618C36D2BC6F}"/>
              </a:ext>
            </a:extLst>
          </p:cNvPr>
          <p:cNvSpPr/>
          <p:nvPr/>
        </p:nvSpPr>
        <p:spPr>
          <a:xfrm>
            <a:off x="3197981" y="623705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75" name="直線單箭頭接點 74">
            <a:extLst>
              <a:ext uri="{FF2B5EF4-FFF2-40B4-BE49-F238E27FC236}">
                <a16:creationId xmlns:a16="http://schemas.microsoft.com/office/drawing/2014/main" id="{C905BBD3-E5C3-AA9A-A22E-F373DDA3F18A}"/>
              </a:ext>
            </a:extLst>
          </p:cNvPr>
          <p:cNvCxnSpPr>
            <a:stCxn id="3" idx="6"/>
            <a:endCxn id="28" idx="2"/>
          </p:cNvCxnSpPr>
          <p:nvPr/>
        </p:nvCxnSpPr>
        <p:spPr>
          <a:xfrm>
            <a:off x="2482234" y="3652719"/>
            <a:ext cx="715747" cy="285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橢圓 83">
            <a:extLst>
              <a:ext uri="{FF2B5EF4-FFF2-40B4-BE49-F238E27FC236}">
                <a16:creationId xmlns:a16="http://schemas.microsoft.com/office/drawing/2014/main" id="{EC8E5638-BCBD-18BD-93DC-19748F27AEBB}"/>
              </a:ext>
            </a:extLst>
          </p:cNvPr>
          <p:cNvSpPr/>
          <p:nvPr/>
        </p:nvSpPr>
        <p:spPr>
          <a:xfrm>
            <a:off x="7407422" y="233787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5" name="橢圓 84">
            <a:extLst>
              <a:ext uri="{FF2B5EF4-FFF2-40B4-BE49-F238E27FC236}">
                <a16:creationId xmlns:a16="http://schemas.microsoft.com/office/drawing/2014/main" id="{B3073EF4-3628-6FE3-48C7-9A8A35B22095}"/>
              </a:ext>
            </a:extLst>
          </p:cNvPr>
          <p:cNvSpPr/>
          <p:nvPr/>
        </p:nvSpPr>
        <p:spPr>
          <a:xfrm>
            <a:off x="5323974" y="233787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6" name="橢圓 85">
            <a:extLst>
              <a:ext uri="{FF2B5EF4-FFF2-40B4-BE49-F238E27FC236}">
                <a16:creationId xmlns:a16="http://schemas.microsoft.com/office/drawing/2014/main" id="{EF02F585-24B4-653F-E70A-9684992A273A}"/>
              </a:ext>
            </a:extLst>
          </p:cNvPr>
          <p:cNvSpPr/>
          <p:nvPr/>
        </p:nvSpPr>
        <p:spPr>
          <a:xfrm>
            <a:off x="7407423" y="1550224"/>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7" name="直線接點 86">
            <a:extLst>
              <a:ext uri="{FF2B5EF4-FFF2-40B4-BE49-F238E27FC236}">
                <a16:creationId xmlns:a16="http://schemas.microsoft.com/office/drawing/2014/main" id="{94C3F6BA-0288-F76D-B746-7BF6244AB75C}"/>
              </a:ext>
            </a:extLst>
          </p:cNvPr>
          <p:cNvCxnSpPr>
            <a:cxnSpLocks/>
            <a:stCxn id="7" idx="6"/>
            <a:endCxn id="85" idx="2"/>
          </p:cNvCxnSpPr>
          <p:nvPr/>
        </p:nvCxnSpPr>
        <p:spPr>
          <a:xfrm flipV="1">
            <a:off x="4629491" y="2609915"/>
            <a:ext cx="694483" cy="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a16="http://schemas.microsoft.com/office/drawing/2014/main" id="{4E73AC64-013E-33BA-C94D-C0F16D819FC3}"/>
              </a:ext>
            </a:extLst>
          </p:cNvPr>
          <p:cNvCxnSpPr>
            <a:stCxn id="85" idx="6"/>
            <a:endCxn id="86" idx="2"/>
          </p:cNvCxnSpPr>
          <p:nvPr/>
        </p:nvCxnSpPr>
        <p:spPr>
          <a:xfrm flipV="1">
            <a:off x="6755477" y="1822260"/>
            <a:ext cx="651946" cy="78765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9" name="直線接點 88">
            <a:extLst>
              <a:ext uri="{FF2B5EF4-FFF2-40B4-BE49-F238E27FC236}">
                <a16:creationId xmlns:a16="http://schemas.microsoft.com/office/drawing/2014/main" id="{4481CA7A-1160-5BE0-9A1B-4D1324855117}"/>
              </a:ext>
            </a:extLst>
          </p:cNvPr>
          <p:cNvCxnSpPr>
            <a:stCxn id="85" idx="6"/>
            <a:endCxn id="84" idx="2"/>
          </p:cNvCxnSpPr>
          <p:nvPr/>
        </p:nvCxnSpPr>
        <p:spPr>
          <a:xfrm flipV="1">
            <a:off x="6755477" y="2609914"/>
            <a:ext cx="651945"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1" name="橢圓 100">
            <a:extLst>
              <a:ext uri="{FF2B5EF4-FFF2-40B4-BE49-F238E27FC236}">
                <a16:creationId xmlns:a16="http://schemas.microsoft.com/office/drawing/2014/main" id="{9B313E5A-1B56-0B36-177B-85564B464888}"/>
              </a:ext>
            </a:extLst>
          </p:cNvPr>
          <p:cNvSpPr/>
          <p:nvPr/>
        </p:nvSpPr>
        <p:spPr>
          <a:xfrm>
            <a:off x="5323973" y="387940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3" name="直線單箭頭接點 102">
            <a:extLst>
              <a:ext uri="{FF2B5EF4-FFF2-40B4-BE49-F238E27FC236}">
                <a16:creationId xmlns:a16="http://schemas.microsoft.com/office/drawing/2014/main" id="{5C192628-8251-66B0-1DDF-F2F268FB85DE}"/>
              </a:ext>
            </a:extLst>
          </p:cNvPr>
          <p:cNvCxnSpPr>
            <a:stCxn id="9" idx="6"/>
            <a:endCxn id="101" idx="2"/>
          </p:cNvCxnSpPr>
          <p:nvPr/>
        </p:nvCxnSpPr>
        <p:spPr>
          <a:xfrm flipV="1">
            <a:off x="4629490" y="4151444"/>
            <a:ext cx="694483" cy="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5" name="直線單箭頭接點 104">
            <a:extLst>
              <a:ext uri="{FF2B5EF4-FFF2-40B4-BE49-F238E27FC236}">
                <a16:creationId xmlns:a16="http://schemas.microsoft.com/office/drawing/2014/main" id="{27540B68-94F8-15CA-838D-7E53B180C649}"/>
              </a:ext>
            </a:extLst>
          </p:cNvPr>
          <p:cNvCxnSpPr>
            <a:stCxn id="28" idx="6"/>
            <a:endCxn id="16" idx="2"/>
          </p:cNvCxnSpPr>
          <p:nvPr/>
        </p:nvCxnSpPr>
        <p:spPr>
          <a:xfrm flipV="1">
            <a:off x="4629484" y="6509081"/>
            <a:ext cx="673219" cy="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D282DBBC-4ACE-16A6-B09C-884F666AF903}"/>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Tree>
    <p:extLst>
      <p:ext uri="{BB962C8B-B14F-4D97-AF65-F5344CB8AC3E}">
        <p14:creationId xmlns:p14="http://schemas.microsoft.com/office/powerpoint/2010/main" val="18683733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EB03B3C-0618-62D4-C4B0-E3A964D9A54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09D87EB-4F08-7711-3424-351408D0F1EA}"/>
              </a:ext>
            </a:extLst>
          </p:cNvPr>
          <p:cNvGrpSpPr/>
          <p:nvPr/>
        </p:nvGrpSpPr>
        <p:grpSpPr>
          <a:xfrm>
            <a:off x="568443" y="319365"/>
            <a:ext cx="1874221" cy="400110"/>
            <a:chOff x="568442" y="319364"/>
            <a:chExt cx="1874221" cy="400111"/>
          </a:xfrm>
        </p:grpSpPr>
        <p:sp>
          <p:nvSpPr>
            <p:cNvPr id="55" name="文本框 23">
              <a:extLst>
                <a:ext uri="{FF2B5EF4-FFF2-40B4-BE49-F238E27FC236}">
                  <a16:creationId xmlns:a16="http://schemas.microsoft.com/office/drawing/2014/main" id="{E1EAB3A3-8CA1-3E9C-EC36-2B0692A6D410}"/>
                </a:ext>
              </a:extLst>
            </p:cNvPr>
            <p:cNvSpPr txBox="1"/>
            <p:nvPr/>
          </p:nvSpPr>
          <p:spPr>
            <a:xfrm>
              <a:off x="665958" y="319364"/>
              <a:ext cx="177670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876FE4-2646-76CC-A022-8AD26052B0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EFE179B3-0A28-B76B-2C45-D6666C2F75A5}"/>
              </a:ext>
            </a:extLst>
          </p:cNvPr>
          <p:cNvGraphicFramePr>
            <a:graphicFrameLocks noGrp="1"/>
          </p:cNvGraphicFramePr>
          <p:nvPr>
            <p:extLst>
              <p:ext uri="{D42A27DB-BD31-4B8C-83A1-F6EECF244321}">
                <p14:modId xmlns:p14="http://schemas.microsoft.com/office/powerpoint/2010/main" val="418070169"/>
              </p:ext>
            </p:extLst>
          </p:nvPr>
        </p:nvGraphicFramePr>
        <p:xfrm>
          <a:off x="961858" y="802913"/>
          <a:ext cx="10268283" cy="5666664"/>
        </p:xfrm>
        <a:graphic>
          <a:graphicData uri="http://schemas.openxmlformats.org/drawingml/2006/table">
            <a:tbl>
              <a:tblPr firstRow="1" bandRow="1">
                <a:tableStyleId>{5C22544A-7EE6-4342-B048-85BDC9FD1C3A}</a:tableStyleId>
              </a:tblPr>
              <a:tblGrid>
                <a:gridCol w="1872489">
                  <a:extLst>
                    <a:ext uri="{9D8B030D-6E8A-4147-A177-3AD203B41FA5}">
                      <a16:colId xmlns:a16="http://schemas.microsoft.com/office/drawing/2014/main" val="119686947"/>
                    </a:ext>
                  </a:extLst>
                </a:gridCol>
                <a:gridCol w="3785803">
                  <a:extLst>
                    <a:ext uri="{9D8B030D-6E8A-4147-A177-3AD203B41FA5}">
                      <a16:colId xmlns:a16="http://schemas.microsoft.com/office/drawing/2014/main" val="2984835858"/>
                    </a:ext>
                  </a:extLst>
                </a:gridCol>
                <a:gridCol w="2462202">
                  <a:extLst>
                    <a:ext uri="{9D8B030D-6E8A-4147-A177-3AD203B41FA5}">
                      <a16:colId xmlns:a16="http://schemas.microsoft.com/office/drawing/2014/main" val="3288777230"/>
                    </a:ext>
                  </a:extLst>
                </a:gridCol>
                <a:gridCol w="2147789">
                  <a:extLst>
                    <a:ext uri="{9D8B030D-6E8A-4147-A177-3AD203B41FA5}">
                      <a16:colId xmlns:a16="http://schemas.microsoft.com/office/drawing/2014/main" val="2851598383"/>
                    </a:ext>
                  </a:extLst>
                </a:gridCol>
              </a:tblGrid>
              <a:tr h="51005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algorithm</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63396">
                <a:tc rowSpan="4">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+ 2)*8 = 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128*8 = 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 * 8 = 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481 * 8 =3848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63396">
                <a:tc rowSpan="6">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0466304"/>
                  </a:ext>
                </a:extLst>
              </a:tr>
              <a:tr h="363396">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+ 32 + 64) *8 = 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 = 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18 * 8 = 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+ 768)*8 = 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63396">
                <a:tc rowSpan="4">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1335679"/>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003622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44796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3059682"/>
                  </a:ext>
                </a:extLst>
              </a:tr>
            </a:tbl>
          </a:graphicData>
        </a:graphic>
      </p:graphicFrame>
      <p:sp>
        <p:nvSpPr>
          <p:cNvPr id="2" name="投影片編號版面配置區 1">
            <a:extLst>
              <a:ext uri="{FF2B5EF4-FFF2-40B4-BE49-F238E27FC236}">
                <a16:creationId xmlns:a16="http://schemas.microsoft.com/office/drawing/2014/main" id="{BDCBE1D3-79B2-3A23-9E16-882BEB0D5139}"/>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Tree>
    <p:extLst>
      <p:ext uri="{BB962C8B-B14F-4D97-AF65-F5344CB8AC3E}">
        <p14:creationId xmlns:p14="http://schemas.microsoft.com/office/powerpoint/2010/main" val="36012864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833B6A4-8BFC-6010-1DBE-4636CB8545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93D4FC5-D6D2-8A3B-AF20-9F3158159DFF}"/>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D6A4BFB0-40F6-CDF1-6A51-E163D26F287E}"/>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ACBA4D0C-20C4-8AAA-9602-2B3AC60FC3C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815099"/>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579120">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is_last cycle</a:t>
                          </a:r>
                          <a:b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m:t>
                                    </m:r>
                                  </m:e>
                                </m:d>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byte_num</a:t>
                          </a:r>
                          <a14:m>
                            <m:oMath xmlns:m="http://schemas.openxmlformats.org/officeDocument/2006/math">
                              <m:f>
                                <m:fPr>
                                  <m:ctrlPr>
                                    <a:rPr lang="en-US" altLang="zh-TW" sz="16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mod</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64</m:t>
                                  </m:r>
                                  <m:r>
                                    <m:rPr>
                                      <m:nor/>
                                    </m:rPr>
                                    <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m:t> </m:t>
                                  </m:r>
                                </m:num>
                                <m:den>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oMath>
                          </a14:m>
                          <a:endPar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 time</a:t>
                          </a:r>
                        </a:p>
                        <a:p>
                          <a:pPr algn="ct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𝑂𝑢𝑡𝑝𝑢𝑡</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𝑆𝑖𝑧𝑒</m:t>
                                        </m:r>
                                      </m:num>
                                      <m:den>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𝑚𝑜𝑑𝑒</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𝑠𝑖𝑧𝑒</m:t>
                                        </m:r>
                                      </m:den>
                                    </m:f>
                                  </m:e>
                                </m:d>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en-US" altLang="zh-TW" sz="12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Choice>
        <mc:Fallback xmlns="">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693357">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0039" t="-1754" r="-2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510039" t="-1754" r="-1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610039" t="-1754" r="-386" b="-734211"/>
                          </a:stretch>
                        </a:blip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Fallback>
      </mc:AlternateContent>
      <p:sp>
        <p:nvSpPr>
          <p:cNvPr id="2" name="投影片編號版面配置區 1">
            <a:extLst>
              <a:ext uri="{FF2B5EF4-FFF2-40B4-BE49-F238E27FC236}">
                <a16:creationId xmlns:a16="http://schemas.microsoft.com/office/drawing/2014/main" id="{E273A934-4645-1BAB-B267-8293F54C9685}"/>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Tree>
    <p:extLst>
      <p:ext uri="{BB962C8B-B14F-4D97-AF65-F5344CB8AC3E}">
        <p14:creationId xmlns:p14="http://schemas.microsoft.com/office/powerpoint/2010/main" val="4278896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3272424" cy="461665"/>
            <a:chOff x="568442" y="319364"/>
            <a:chExt cx="3272424" cy="461666"/>
          </a:xfrm>
        </p:grpSpPr>
        <p:sp>
          <p:nvSpPr>
            <p:cNvPr id="55" name="文本框 23"/>
            <p:cNvSpPr txBox="1"/>
            <p:nvPr/>
          </p:nvSpPr>
          <p:spPr>
            <a:xfrm>
              <a:off x="665958" y="319364"/>
              <a:ext cx="3174908" cy="461666"/>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Fiat-Shamir with Aborts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6</a:t>
            </a:fld>
            <a:endParaRPr lang="zh-CN" altLang="en-US" dirty="0"/>
          </a:p>
        </p:txBody>
      </p:sp>
    </p:spTree>
    <p:extLst>
      <p:ext uri="{BB962C8B-B14F-4D97-AF65-F5344CB8AC3E}">
        <p14:creationId xmlns:p14="http://schemas.microsoft.com/office/powerpoint/2010/main" val="18602566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4DEAA5E-6B7D-8B28-FAAC-487091803ED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B1A24DF-D76A-B00B-C1AB-8D81F9A01FE1}"/>
              </a:ext>
            </a:extLst>
          </p:cNvPr>
          <p:cNvGrpSpPr/>
          <p:nvPr/>
        </p:nvGrpSpPr>
        <p:grpSpPr>
          <a:xfrm>
            <a:off x="568443" y="319365"/>
            <a:ext cx="2735033" cy="400110"/>
            <a:chOff x="568442" y="319364"/>
            <a:chExt cx="2735033" cy="400111"/>
          </a:xfrm>
        </p:grpSpPr>
        <p:sp>
          <p:nvSpPr>
            <p:cNvPr id="55" name="文本框 23">
              <a:extLst>
                <a:ext uri="{FF2B5EF4-FFF2-40B4-BE49-F238E27FC236}">
                  <a16:creationId xmlns:a16="http://schemas.microsoft.com/office/drawing/2014/main" id="{BD329A77-2CBA-F4D8-5A57-4146DE2503BF}"/>
                </a:ext>
              </a:extLst>
            </p:cNvPr>
            <p:cNvSpPr txBox="1"/>
            <p:nvPr/>
          </p:nvSpPr>
          <p:spPr>
            <a:xfrm>
              <a:off x="665958" y="319364"/>
              <a:ext cx="263751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Module</a:t>
              </a:r>
            </a:p>
          </p:txBody>
        </p:sp>
        <p:sp>
          <p:nvSpPr>
            <p:cNvPr id="56" name="等腰三角形 55">
              <a:extLst>
                <a:ext uri="{FF2B5EF4-FFF2-40B4-BE49-F238E27FC236}">
                  <a16:creationId xmlns:a16="http://schemas.microsoft.com/office/drawing/2014/main" id="{5404A3A3-852F-FCB3-578C-8D7AE383C2A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4" name="圖片 23">
            <a:extLst>
              <a:ext uri="{FF2B5EF4-FFF2-40B4-BE49-F238E27FC236}">
                <a16:creationId xmlns:a16="http://schemas.microsoft.com/office/drawing/2014/main" id="{086D8E8A-8FE6-16F1-A1DB-7766FE7E10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5685" y="1476088"/>
            <a:ext cx="5270960" cy="3600000"/>
          </a:xfrm>
          <a:prstGeom prst="rect">
            <a:avLst/>
          </a:prstGeom>
        </p:spPr>
      </p:pic>
      <p:pic>
        <p:nvPicPr>
          <p:cNvPr id="26" name="圖片 25">
            <a:extLst>
              <a:ext uri="{FF2B5EF4-FFF2-40B4-BE49-F238E27FC236}">
                <a16:creationId xmlns:a16="http://schemas.microsoft.com/office/drawing/2014/main" id="{133A09F5-1EE3-8BB7-9CE5-54A58C8EFD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442" y="1476088"/>
            <a:ext cx="5637243" cy="3600000"/>
          </a:xfrm>
          <a:prstGeom prst="rect">
            <a:avLst/>
          </a:prstGeom>
        </p:spPr>
      </p:pic>
      <p:sp>
        <p:nvSpPr>
          <p:cNvPr id="2" name="投影片編號版面配置區 1">
            <a:extLst>
              <a:ext uri="{FF2B5EF4-FFF2-40B4-BE49-F238E27FC236}">
                <a16:creationId xmlns:a16="http://schemas.microsoft.com/office/drawing/2014/main" id="{5216F085-7612-C56E-AABE-126D55D946C7}"/>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Tree>
    <p:extLst>
      <p:ext uri="{BB962C8B-B14F-4D97-AF65-F5344CB8AC3E}">
        <p14:creationId xmlns:p14="http://schemas.microsoft.com/office/powerpoint/2010/main" val="12484943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EDEFA4A0-419B-1E8F-17EB-A7C83D7501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0898" y="3251850"/>
            <a:ext cx="8884479" cy="3461323"/>
          </a:xfrm>
          <a:prstGeom prst="rect">
            <a:avLst/>
          </a:prstGeom>
        </p:spPr>
      </p:pic>
      <p:pic>
        <p:nvPicPr>
          <p:cNvPr id="14" name="圖片 13">
            <a:extLst>
              <a:ext uri="{FF2B5EF4-FFF2-40B4-BE49-F238E27FC236}">
                <a16:creationId xmlns:a16="http://schemas.microsoft.com/office/drawing/2014/main" id="{1F728E7F-4F5F-0767-FC54-4FD84E1C356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0898" y="1038840"/>
            <a:ext cx="10530204" cy="1893645"/>
          </a:xfrm>
          <a:prstGeom prst="rect">
            <a:avLst/>
          </a:prstGeom>
        </p:spPr>
      </p:pic>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mc:AlternateContent xmlns:mc="http://schemas.openxmlformats.org/markup-compatibility/2006" xmlns:p14="http://schemas.microsoft.com/office/powerpoint/2010/main">
        <mc:Choice Requires="p14">
          <p:contentPart p14:bwMode="auto" r:id="rId5">
            <p14:nvContentPartPr>
              <p14:cNvPr id="4" name="筆跡 3">
                <a:extLst>
                  <a:ext uri="{FF2B5EF4-FFF2-40B4-BE49-F238E27FC236}">
                    <a16:creationId xmlns:a16="http://schemas.microsoft.com/office/drawing/2014/main" id="{20E57DBF-3D27-4301-9C61-205F3AAF8A8E}"/>
                  </a:ext>
                </a:extLst>
              </p14:cNvPr>
              <p14:cNvContentPartPr/>
              <p14:nvPr/>
            </p14:nvContentPartPr>
            <p14:xfrm>
              <a:off x="5403960" y="1393920"/>
              <a:ext cx="458280" cy="682200"/>
            </p14:xfrm>
          </p:contentPart>
        </mc:Choice>
        <mc:Fallback xmlns="">
          <p:pic>
            <p:nvPicPr>
              <p:cNvPr id="4" name="筆跡 3">
                <a:extLst>
                  <a:ext uri="{FF2B5EF4-FFF2-40B4-BE49-F238E27FC236}">
                    <a16:creationId xmlns:a16="http://schemas.microsoft.com/office/drawing/2014/main" id="{20E57DBF-3D27-4301-9C61-205F3AAF8A8E}"/>
                  </a:ext>
                </a:extLst>
              </p:cNvPr>
              <p:cNvPicPr/>
              <p:nvPr/>
            </p:nvPicPr>
            <p:blipFill>
              <a:blip r:embed="rId6"/>
              <a:stretch>
                <a:fillRect/>
              </a:stretch>
            </p:blipFill>
            <p:spPr>
              <a:xfrm>
                <a:off x="5394600" y="1384560"/>
                <a:ext cx="477000" cy="700920"/>
              </a:xfrm>
              <a:prstGeom prst="rect">
                <a:avLst/>
              </a:prstGeom>
            </p:spPr>
          </p:pic>
        </mc:Fallback>
      </mc:AlternateContent>
    </p:spTree>
    <p:extLst>
      <p:ext uri="{BB962C8B-B14F-4D97-AF65-F5344CB8AC3E}">
        <p14:creationId xmlns:p14="http://schemas.microsoft.com/office/powerpoint/2010/main" val="26570343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BED76-0354-8990-9A6F-8548FBE7D4F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08BE654-7DE0-0729-ED17-822D577ED2DE}"/>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1C6E10EA-E0D3-25B4-36CA-8F96E6B04B39}"/>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89E6392-329F-C1B1-8846-DA0640769A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557DBBA-2261-5F98-FABC-F29676E00F63}"/>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pic>
        <p:nvPicPr>
          <p:cNvPr id="9" name="圖片 8">
            <a:extLst>
              <a:ext uri="{FF2B5EF4-FFF2-40B4-BE49-F238E27FC236}">
                <a16:creationId xmlns:a16="http://schemas.microsoft.com/office/drawing/2014/main" id="{BA5CCF7A-3641-ADB0-FE9F-21BC84B4A7A5}"/>
              </a:ext>
            </a:extLst>
          </p:cNvPr>
          <p:cNvPicPr>
            <a:picLocks noChangeAspect="1"/>
          </p:cNvPicPr>
          <p:nvPr/>
        </p:nvPicPr>
        <p:blipFill>
          <a:blip r:embed="rId3"/>
          <a:stretch>
            <a:fillRect/>
          </a:stretch>
        </p:blipFill>
        <p:spPr>
          <a:xfrm>
            <a:off x="653143" y="1073733"/>
            <a:ext cx="11094206" cy="1800096"/>
          </a:xfrm>
          <a:prstGeom prst="rect">
            <a:avLst/>
          </a:prstGeom>
        </p:spPr>
      </p:pic>
      <p:pic>
        <p:nvPicPr>
          <p:cNvPr id="11" name="圖片 10">
            <a:extLst>
              <a:ext uri="{FF2B5EF4-FFF2-40B4-BE49-F238E27FC236}">
                <a16:creationId xmlns:a16="http://schemas.microsoft.com/office/drawing/2014/main" id="{B63EE559-8E6D-E9EE-4F51-9CEF38C82823}"/>
              </a:ext>
            </a:extLst>
          </p:cNvPr>
          <p:cNvPicPr>
            <a:picLocks noChangeAspect="1"/>
          </p:cNvPicPr>
          <p:nvPr/>
        </p:nvPicPr>
        <p:blipFill>
          <a:blip r:embed="rId4"/>
          <a:srcRect b="87599"/>
          <a:stretch/>
        </p:blipFill>
        <p:spPr>
          <a:xfrm>
            <a:off x="0" y="3554547"/>
            <a:ext cx="12192000" cy="103045"/>
          </a:xfrm>
          <a:prstGeom prst="rect">
            <a:avLst/>
          </a:prstGeom>
        </p:spPr>
      </p:pic>
      <p:pic>
        <p:nvPicPr>
          <p:cNvPr id="16" name="圖片 15">
            <a:extLst>
              <a:ext uri="{FF2B5EF4-FFF2-40B4-BE49-F238E27FC236}">
                <a16:creationId xmlns:a16="http://schemas.microsoft.com/office/drawing/2014/main" id="{F75CBEEE-05D7-94B2-A1DB-1D5498338FC4}"/>
              </a:ext>
            </a:extLst>
          </p:cNvPr>
          <p:cNvPicPr>
            <a:picLocks noChangeAspect="1"/>
          </p:cNvPicPr>
          <p:nvPr/>
        </p:nvPicPr>
        <p:blipFill>
          <a:blip r:embed="rId4"/>
          <a:srcRect t="68952"/>
          <a:stretch/>
        </p:blipFill>
        <p:spPr>
          <a:xfrm>
            <a:off x="-1814" y="3699139"/>
            <a:ext cx="12192000" cy="257990"/>
          </a:xfrm>
          <a:prstGeom prst="rect">
            <a:avLst/>
          </a:prstGeom>
        </p:spPr>
      </p:pic>
      <p:grpSp>
        <p:nvGrpSpPr>
          <p:cNvPr id="20" name="群組 19">
            <a:extLst>
              <a:ext uri="{FF2B5EF4-FFF2-40B4-BE49-F238E27FC236}">
                <a16:creationId xmlns:a16="http://schemas.microsoft.com/office/drawing/2014/main" id="{97A339BE-1CD5-1270-0754-89249DF33C80}"/>
              </a:ext>
            </a:extLst>
          </p:cNvPr>
          <p:cNvGrpSpPr/>
          <p:nvPr/>
        </p:nvGrpSpPr>
        <p:grpSpPr>
          <a:xfrm>
            <a:off x="446495" y="4051179"/>
            <a:ext cx="6457159" cy="383992"/>
            <a:chOff x="6407149" y="3752850"/>
            <a:chExt cx="6457159" cy="383992"/>
          </a:xfrm>
        </p:grpSpPr>
        <p:pic>
          <p:nvPicPr>
            <p:cNvPr id="15" name="圖片 14">
              <a:extLst>
                <a:ext uri="{FF2B5EF4-FFF2-40B4-BE49-F238E27FC236}">
                  <a16:creationId xmlns:a16="http://schemas.microsoft.com/office/drawing/2014/main" id="{6A0BA5D8-6D04-26E7-F8E7-CFB59C734D10}"/>
                </a:ext>
              </a:extLst>
            </p:cNvPr>
            <p:cNvPicPr>
              <a:picLocks noChangeAspect="1"/>
            </p:cNvPicPr>
            <p:nvPr/>
          </p:nvPicPr>
          <p:blipFill>
            <a:blip r:embed="rId5"/>
            <a:srcRect l="47090" t="4537" b="83777"/>
            <a:stretch/>
          </p:blipFill>
          <p:spPr>
            <a:xfrm>
              <a:off x="6407149" y="3752850"/>
              <a:ext cx="6450809" cy="101584"/>
            </a:xfrm>
            <a:prstGeom prst="rect">
              <a:avLst/>
            </a:prstGeom>
          </p:spPr>
        </p:pic>
        <p:pic>
          <p:nvPicPr>
            <p:cNvPr id="18" name="圖片 17">
              <a:extLst>
                <a:ext uri="{FF2B5EF4-FFF2-40B4-BE49-F238E27FC236}">
                  <a16:creationId xmlns:a16="http://schemas.microsoft.com/office/drawing/2014/main" id="{08CBFBD0-352F-4AD0-72D3-AF0CC7D0A0E5}"/>
                </a:ext>
              </a:extLst>
            </p:cNvPr>
            <p:cNvPicPr>
              <a:picLocks noChangeAspect="1"/>
            </p:cNvPicPr>
            <p:nvPr/>
          </p:nvPicPr>
          <p:blipFill>
            <a:blip r:embed="rId5"/>
            <a:srcRect l="47090" t="68244" r="-52" b="1461"/>
            <a:stretch/>
          </p:blipFill>
          <p:spPr>
            <a:xfrm>
              <a:off x="6407149" y="3873499"/>
              <a:ext cx="6457159" cy="263343"/>
            </a:xfrm>
            <a:prstGeom prst="rect">
              <a:avLst/>
            </a:prstGeom>
          </p:spPr>
        </p:pic>
      </p:grpSp>
      <p:pic>
        <p:nvPicPr>
          <p:cNvPr id="22" name="圖片 21">
            <a:extLst>
              <a:ext uri="{FF2B5EF4-FFF2-40B4-BE49-F238E27FC236}">
                <a16:creationId xmlns:a16="http://schemas.microsoft.com/office/drawing/2014/main" id="{CF7E1F7D-987E-46C4-149A-F073E44FF137}"/>
              </a:ext>
            </a:extLst>
          </p:cNvPr>
          <p:cNvPicPr>
            <a:picLocks noChangeAspect="1"/>
          </p:cNvPicPr>
          <p:nvPr/>
        </p:nvPicPr>
        <p:blipFill>
          <a:blip r:embed="rId6"/>
          <a:stretch>
            <a:fillRect/>
          </a:stretch>
        </p:blipFill>
        <p:spPr>
          <a:xfrm>
            <a:off x="104246" y="5738143"/>
            <a:ext cx="11643103" cy="440962"/>
          </a:xfrm>
          <a:prstGeom prst="rect">
            <a:avLst/>
          </a:prstGeom>
        </p:spPr>
      </p:pic>
      <p:cxnSp>
        <p:nvCxnSpPr>
          <p:cNvPr id="24" name="直線接點 23">
            <a:extLst>
              <a:ext uri="{FF2B5EF4-FFF2-40B4-BE49-F238E27FC236}">
                <a16:creationId xmlns:a16="http://schemas.microsoft.com/office/drawing/2014/main" id="{7E26E9B6-846A-1B65-B8FC-A625C2F34022}"/>
              </a:ext>
            </a:extLst>
          </p:cNvPr>
          <p:cNvCxnSpPr>
            <a:cxnSpLocks/>
          </p:cNvCxnSpPr>
          <p:nvPr/>
        </p:nvCxnSpPr>
        <p:spPr>
          <a:xfrm>
            <a:off x="3350986" y="3957129"/>
            <a:ext cx="88392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直線接點 25">
            <a:extLst>
              <a:ext uri="{FF2B5EF4-FFF2-40B4-BE49-F238E27FC236}">
                <a16:creationId xmlns:a16="http://schemas.microsoft.com/office/drawing/2014/main" id="{1D46A9B9-C585-4663-A256-3A55D34C809C}"/>
              </a:ext>
            </a:extLst>
          </p:cNvPr>
          <p:cNvCxnSpPr>
            <a:cxnSpLocks/>
          </p:cNvCxnSpPr>
          <p:nvPr/>
        </p:nvCxnSpPr>
        <p:spPr>
          <a:xfrm>
            <a:off x="446495" y="4435171"/>
            <a:ext cx="363102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29" name="圖片 28">
            <a:extLst>
              <a:ext uri="{FF2B5EF4-FFF2-40B4-BE49-F238E27FC236}">
                <a16:creationId xmlns:a16="http://schemas.microsoft.com/office/drawing/2014/main" id="{A1036D76-9758-FACA-E845-DF00A7E233D8}"/>
              </a:ext>
            </a:extLst>
          </p:cNvPr>
          <p:cNvPicPr>
            <a:picLocks noChangeAspect="1"/>
          </p:cNvPicPr>
          <p:nvPr/>
        </p:nvPicPr>
        <p:blipFill>
          <a:blip r:embed="rId7"/>
          <a:stretch>
            <a:fillRect/>
          </a:stretch>
        </p:blipFill>
        <p:spPr>
          <a:xfrm>
            <a:off x="446495" y="4580049"/>
            <a:ext cx="3935005" cy="1046102"/>
          </a:xfrm>
          <a:prstGeom prst="rect">
            <a:avLst/>
          </a:prstGeom>
        </p:spPr>
      </p:pic>
    </p:spTree>
    <p:extLst>
      <p:ext uri="{BB962C8B-B14F-4D97-AF65-F5344CB8AC3E}">
        <p14:creationId xmlns:p14="http://schemas.microsoft.com/office/powerpoint/2010/main" val="27873224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FBE3F-216A-0C48-A6B5-06973623C0A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F4774C7-404F-E526-EF60-E5AEE6AB75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2E959A1B-9FC1-97EF-424D-FA3123E874A8}"/>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D0285965-D240-E519-DA81-619A1BBBA608}"/>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D989C3B-B7A0-9A9A-82C0-6DC1158F2D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4CB6A8F3-282B-74CF-669A-1F0DD9EDB8A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5BAF551F-22B2-0DA3-A66D-C685ED61645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C148DFD8-3B17-1FB5-20E1-6402375EDEF3}"/>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BCE3D1AE-AB4B-6ED6-584E-8FE9D37B9A6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092C0B0-D968-6FD4-C2FE-A8A0335EE3EE}"/>
              </a:ext>
            </a:extLst>
          </p:cNvPr>
          <p:cNvSpPr>
            <a:spLocks noGrp="1"/>
          </p:cNvSpPr>
          <p:nvPr>
            <p:ph type="sldNum" sz="quarter" idx="12"/>
          </p:nvPr>
        </p:nvSpPr>
        <p:spPr/>
        <p:txBody>
          <a:bodyPr/>
          <a:lstStyle/>
          <a:p>
            <a:fld id="{565CE74E-AB26-4998-AD42-012C4C1AD076}" type="slidenum">
              <a:rPr lang="zh-CN" altLang="en-US" smtClean="0"/>
              <a:t>63</a:t>
            </a:fld>
            <a:endParaRPr lang="zh-CN" altLang="en-US"/>
          </a:p>
        </p:txBody>
      </p:sp>
    </p:spTree>
    <p:extLst>
      <p:ext uri="{BB962C8B-B14F-4D97-AF65-F5344CB8AC3E}">
        <p14:creationId xmlns:p14="http://schemas.microsoft.com/office/powerpoint/2010/main" val="9808752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32290AB-8DD5-5050-2BEF-E845F1928AB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990CD16-D45E-5381-6640-419765B37CC7}"/>
              </a:ext>
            </a:extLst>
          </p:cNvPr>
          <p:cNvGrpSpPr/>
          <p:nvPr/>
        </p:nvGrpSpPr>
        <p:grpSpPr>
          <a:xfrm>
            <a:off x="568443" y="319365"/>
            <a:ext cx="4145419" cy="400110"/>
            <a:chOff x="568442" y="319364"/>
            <a:chExt cx="4145419" cy="400111"/>
          </a:xfrm>
        </p:grpSpPr>
        <p:sp>
          <p:nvSpPr>
            <p:cNvPr id="55" name="文本框 23">
              <a:extLst>
                <a:ext uri="{FF2B5EF4-FFF2-40B4-BE49-F238E27FC236}">
                  <a16:creationId xmlns:a16="http://schemas.microsoft.com/office/drawing/2014/main" id="{85FAED88-7417-2798-5AB4-DAC053441163}"/>
                </a:ext>
              </a:extLst>
            </p:cNvPr>
            <p:cNvSpPr txBox="1"/>
            <p:nvPr/>
          </p:nvSpPr>
          <p:spPr>
            <a:xfrm>
              <a:off x="665958" y="319364"/>
              <a:ext cx="4047903"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(Advanced </a:t>
              </a:r>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eXtensible</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Interface)</a:t>
              </a:r>
            </a:p>
          </p:txBody>
        </p:sp>
        <p:sp>
          <p:nvSpPr>
            <p:cNvPr id="56" name="等腰三角形 55">
              <a:extLst>
                <a:ext uri="{FF2B5EF4-FFF2-40B4-BE49-F238E27FC236}">
                  <a16:creationId xmlns:a16="http://schemas.microsoft.com/office/drawing/2014/main" id="{FDDAACB1-5838-7E09-27A7-134016FFF7A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26" name="Picture 2">
            <a:extLst>
              <a:ext uri="{FF2B5EF4-FFF2-40B4-BE49-F238E27FC236}">
                <a16:creationId xmlns:a16="http://schemas.microsoft.com/office/drawing/2014/main" id="{20DC3F9A-798C-A471-19E0-FDD6F34DA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2297" y="736096"/>
            <a:ext cx="4850866" cy="323795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1FECEA-E5F5-F639-CE00-7D4B5BDE7411}"/>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pic>
        <p:nvPicPr>
          <p:cNvPr id="2050" name="Picture 2">
            <a:extLst>
              <a:ext uri="{FF2B5EF4-FFF2-40B4-BE49-F238E27FC236}">
                <a16:creationId xmlns:a16="http://schemas.microsoft.com/office/drawing/2014/main" id="{FA616F49-E21B-4D47-3736-6A6A0BB27BA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21" t="7415" r="7935" b="19838"/>
          <a:stretch/>
        </p:blipFill>
        <p:spPr bwMode="auto">
          <a:xfrm>
            <a:off x="5269889" y="4305981"/>
            <a:ext cx="6812181" cy="1704570"/>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a:extLst>
              <a:ext uri="{FF2B5EF4-FFF2-40B4-BE49-F238E27FC236}">
                <a16:creationId xmlns:a16="http://schemas.microsoft.com/office/drawing/2014/main" id="{B4A65AF7-EE5E-0EED-C856-128937ED9BF8}"/>
              </a:ext>
            </a:extLst>
          </p:cNvPr>
          <p:cNvSpPr txBox="1"/>
          <p:nvPr/>
        </p:nvSpPr>
        <p:spPr>
          <a:xfrm>
            <a:off x="903702" y="1068027"/>
            <a:ext cx="8446359" cy="1704569"/>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 interface is divided into three types:</a:t>
            </a: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AXI4-Full</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AXI4-Lite</a:t>
            </a:r>
            <a:r>
              <a:rPr lang="zh-TW"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AXI4-Stream</a:t>
            </a:r>
          </a:p>
        </p:txBody>
      </p:sp>
      <p:sp>
        <p:nvSpPr>
          <p:cNvPr id="8" name="文字方塊 7">
            <a:extLst>
              <a:ext uri="{FF2B5EF4-FFF2-40B4-BE49-F238E27FC236}">
                <a16:creationId xmlns:a16="http://schemas.microsoft.com/office/drawing/2014/main" id="{3B73F5E4-9CD4-904B-1055-30949756E7A1}"/>
              </a:ext>
            </a:extLst>
          </p:cNvPr>
          <p:cNvSpPr txBox="1"/>
          <p:nvPr/>
        </p:nvSpPr>
        <p:spPr>
          <a:xfrm>
            <a:off x="903702" y="4085403"/>
            <a:ext cx="6104586" cy="1289071"/>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XILINX Application</a:t>
            </a:r>
            <a:endPar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Interconnect</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SmartConnect</a:t>
            </a:r>
            <a:endPar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842450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040D27C-FB64-9714-A2EB-2CE2ADEBE3B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2BCA53E-27D6-F809-5ED7-B59D7824A39A}"/>
              </a:ext>
            </a:extLst>
          </p:cNvPr>
          <p:cNvGrpSpPr/>
          <p:nvPr/>
        </p:nvGrpSpPr>
        <p:grpSpPr>
          <a:xfrm>
            <a:off x="568443" y="319365"/>
            <a:ext cx="1200703" cy="400110"/>
            <a:chOff x="568442" y="319364"/>
            <a:chExt cx="1200703" cy="400111"/>
          </a:xfrm>
        </p:grpSpPr>
        <p:sp>
          <p:nvSpPr>
            <p:cNvPr id="55" name="文本框 23">
              <a:extLst>
                <a:ext uri="{FF2B5EF4-FFF2-40B4-BE49-F238E27FC236}">
                  <a16:creationId xmlns:a16="http://schemas.microsoft.com/office/drawing/2014/main" id="{D59A5FFA-E43A-82A9-FC1D-7D4D80F68E22}"/>
                </a:ext>
              </a:extLst>
            </p:cNvPr>
            <p:cNvSpPr txBox="1"/>
            <p:nvPr/>
          </p:nvSpPr>
          <p:spPr>
            <a:xfrm>
              <a:off x="665958" y="319364"/>
              <a:ext cx="110318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Channel </a:t>
              </a:r>
            </a:p>
          </p:txBody>
        </p:sp>
        <p:sp>
          <p:nvSpPr>
            <p:cNvPr id="56" name="等腰三角形 55">
              <a:extLst>
                <a:ext uri="{FF2B5EF4-FFF2-40B4-BE49-F238E27FC236}">
                  <a16:creationId xmlns:a16="http://schemas.microsoft.com/office/drawing/2014/main" id="{E439E2B7-9756-3FAC-9BC9-5D09126B49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746CAC85-56B4-4C8F-6895-EA436873CE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670" y="1814512"/>
            <a:ext cx="3810000" cy="3228975"/>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6E8BE8-A682-9C29-D3A1-6C7375CB29CB}"/>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graphicFrame>
        <p:nvGraphicFramePr>
          <p:cNvPr id="5" name="表格 4">
            <a:extLst>
              <a:ext uri="{FF2B5EF4-FFF2-40B4-BE49-F238E27FC236}">
                <a16:creationId xmlns:a16="http://schemas.microsoft.com/office/drawing/2014/main" id="{2E28DC87-5C87-2F9D-929B-0B1C5042BD08}"/>
              </a:ext>
            </a:extLst>
          </p:cNvPr>
          <p:cNvGraphicFramePr>
            <a:graphicFrameLocks noGrp="1"/>
          </p:cNvGraphicFramePr>
          <p:nvPr>
            <p:extLst>
              <p:ext uri="{D42A27DB-BD31-4B8C-83A1-F6EECF244321}">
                <p14:modId xmlns:p14="http://schemas.microsoft.com/office/powerpoint/2010/main" val="241340259"/>
              </p:ext>
            </p:extLst>
          </p:nvPr>
        </p:nvGraphicFramePr>
        <p:xfrm>
          <a:off x="5061554" y="1686806"/>
          <a:ext cx="6616390" cy="3484385"/>
        </p:xfrm>
        <a:graphic>
          <a:graphicData uri="http://schemas.openxmlformats.org/drawingml/2006/table">
            <a:tbl>
              <a:tblPr firstRow="1" bandRow="1">
                <a:tableStyleId>{5C22544A-7EE6-4342-B048-85BDC9FD1C3A}</a:tableStyleId>
              </a:tblPr>
              <a:tblGrid>
                <a:gridCol w="2006692">
                  <a:extLst>
                    <a:ext uri="{9D8B030D-6E8A-4147-A177-3AD203B41FA5}">
                      <a16:colId xmlns:a16="http://schemas.microsoft.com/office/drawing/2014/main" val="3145363978"/>
                    </a:ext>
                  </a:extLst>
                </a:gridCol>
                <a:gridCol w="1383000">
                  <a:extLst>
                    <a:ext uri="{9D8B030D-6E8A-4147-A177-3AD203B41FA5}">
                      <a16:colId xmlns:a16="http://schemas.microsoft.com/office/drawing/2014/main" val="3288777230"/>
                    </a:ext>
                  </a:extLst>
                </a:gridCol>
                <a:gridCol w="1613349">
                  <a:extLst>
                    <a:ext uri="{9D8B030D-6E8A-4147-A177-3AD203B41FA5}">
                      <a16:colId xmlns:a16="http://schemas.microsoft.com/office/drawing/2014/main" val="2851598383"/>
                    </a:ext>
                  </a:extLst>
                </a:gridCol>
                <a:gridCol w="1613349">
                  <a:extLst>
                    <a:ext uri="{9D8B030D-6E8A-4147-A177-3AD203B41FA5}">
                      <a16:colId xmlns:a16="http://schemas.microsoft.com/office/drawing/2014/main" val="3273911031"/>
                    </a:ext>
                  </a:extLst>
                </a:gridCol>
              </a:tblGrid>
              <a:tr h="800382">
                <a:tc>
                  <a:txBody>
                    <a:bodyPr/>
                    <a:lstStyle/>
                    <a:p>
                      <a:pPr algn="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p>
                    <a:p>
                      <a:pPr algn="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l"/>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Channel</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tx2">
                        <a:lumMod val="20000"/>
                        <a:lumOff val="8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READY</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532285">
                <a:tc>
                  <a:txBody>
                    <a:bodyPr/>
                    <a:lstStyle/>
                    <a:p>
                      <a:pPr algn="ctr"/>
                      <a:r>
                        <a:rPr lang="en-US" altLang="zh-TW" sz="1600" b="1" i="0" dirty="0">
                          <a:solidFill>
                            <a:srgbClr val="262626"/>
                          </a:solidFill>
                          <a:effectLst/>
                          <a:latin typeface="-apple-system"/>
                        </a:rPr>
                        <a:t>Read Address (AR)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32285">
                <a:tc>
                  <a:txBody>
                    <a:bodyPr/>
                    <a:lstStyle/>
                    <a:p>
                      <a:pPr algn="ctr"/>
                      <a:r>
                        <a:rPr lang="en-US" altLang="zh-TW" sz="1600" b="1" i="0" dirty="0">
                          <a:solidFill>
                            <a:srgbClr val="262626"/>
                          </a:solidFill>
                          <a:effectLst/>
                          <a:latin typeface="-apple-system"/>
                        </a:rPr>
                        <a:t>Read Data (R)</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32285">
                <a:tc>
                  <a:txBody>
                    <a:bodyPr/>
                    <a:lstStyle/>
                    <a:p>
                      <a:pPr algn="ctr"/>
                      <a:r>
                        <a:rPr lang="en-US" altLang="zh-TW" sz="1600" b="1" i="0" dirty="0">
                          <a:solidFill>
                            <a:srgbClr val="262626"/>
                          </a:solidFill>
                          <a:effectLst/>
                          <a:latin typeface="-apple-system"/>
                        </a:rPr>
                        <a:t>Write Address</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(AW)</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32285">
                <a:tc>
                  <a:txBody>
                    <a:bodyPr/>
                    <a:lstStyle/>
                    <a:p>
                      <a:pPr algn="ctr"/>
                      <a:r>
                        <a:rPr lang="en-US" altLang="zh-TW" sz="1600" b="1" i="0" dirty="0">
                          <a:solidFill>
                            <a:srgbClr val="262626"/>
                          </a:solidFill>
                          <a:effectLst/>
                          <a:latin typeface="-apple-system"/>
                        </a:rPr>
                        <a:t>Write Data</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32285">
                <a:tc>
                  <a:txBody>
                    <a:bodyPr/>
                    <a:lstStyle/>
                    <a:p>
                      <a:pPr algn="ctr"/>
                      <a:r>
                        <a:rPr lang="en-US" altLang="zh-TW" sz="1600" b="1" i="0" dirty="0">
                          <a:solidFill>
                            <a:srgbClr val="262626"/>
                          </a:solidFill>
                          <a:effectLst/>
                          <a:latin typeface="-apple-system"/>
                        </a:rPr>
                        <a:t>Write Response (R)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bl>
          </a:graphicData>
        </a:graphic>
      </p:graphicFrame>
    </p:spTree>
    <p:extLst>
      <p:ext uri="{BB962C8B-B14F-4D97-AF65-F5344CB8AC3E}">
        <p14:creationId xmlns:p14="http://schemas.microsoft.com/office/powerpoint/2010/main" val="165839723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616083F-C687-5110-CC4C-4C29B071C7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86674F-DA8A-8A53-5FC5-0DA9A0E727D7}"/>
              </a:ext>
            </a:extLst>
          </p:cNvPr>
          <p:cNvGrpSpPr/>
          <p:nvPr/>
        </p:nvGrpSpPr>
        <p:grpSpPr>
          <a:xfrm>
            <a:off x="568443" y="319365"/>
            <a:ext cx="2939961" cy="400110"/>
            <a:chOff x="568442" y="319364"/>
            <a:chExt cx="2939961" cy="400111"/>
          </a:xfrm>
        </p:grpSpPr>
        <p:sp>
          <p:nvSpPr>
            <p:cNvPr id="55" name="文本框 23">
              <a:extLst>
                <a:ext uri="{FF2B5EF4-FFF2-40B4-BE49-F238E27FC236}">
                  <a16:creationId xmlns:a16="http://schemas.microsoft.com/office/drawing/2014/main" id="{BC7C30F9-17F1-1286-CDB8-6B2750A5A107}"/>
                </a:ext>
              </a:extLst>
            </p:cNvPr>
            <p:cNvSpPr txBox="1"/>
            <p:nvPr/>
          </p:nvSpPr>
          <p:spPr>
            <a:xfrm>
              <a:off x="665958" y="319364"/>
              <a:ext cx="28424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Read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ECBF8E-23BA-3D08-AD03-8A940448CE6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098" name="Picture 2">
            <a:extLst>
              <a:ext uri="{FF2B5EF4-FFF2-40B4-BE49-F238E27FC236}">
                <a16:creationId xmlns:a16="http://schemas.microsoft.com/office/drawing/2014/main" id="{EB1FAB38-14FF-8A86-D5DC-8BB63F3D70F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3987"/>
          <a:stretch/>
        </p:blipFill>
        <p:spPr bwMode="auto">
          <a:xfrm>
            <a:off x="720896" y="3429000"/>
            <a:ext cx="7455096" cy="3020868"/>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6D599DFD-4AE6-EFD7-653F-0DF5A3C0C0B7}"/>
              </a:ext>
            </a:extLst>
          </p:cNvPr>
          <p:cNvSpPr>
            <a:spLocks noGrp="1"/>
          </p:cNvSpPr>
          <p:nvPr>
            <p:ph type="sldNum" sz="quarter" idx="12"/>
          </p:nvPr>
        </p:nvSpPr>
        <p:spPr/>
        <p:txBody>
          <a:bodyPr/>
          <a:lstStyle/>
          <a:p>
            <a:fld id="{565CE74E-AB26-4998-AD42-012C4C1AD076}" type="slidenum">
              <a:rPr lang="zh-CN" altLang="en-US" smtClean="0"/>
              <a:t>66</a:t>
            </a:fld>
            <a:endParaRPr lang="zh-CN" altLang="en-US" dirty="0"/>
          </a:p>
        </p:txBody>
      </p:sp>
      <p:graphicFrame>
        <p:nvGraphicFramePr>
          <p:cNvPr id="3" name="表格 2">
            <a:extLst>
              <a:ext uri="{FF2B5EF4-FFF2-40B4-BE49-F238E27FC236}">
                <a16:creationId xmlns:a16="http://schemas.microsoft.com/office/drawing/2014/main" id="{41B6FA27-A9E1-9188-E84F-B9EE10CA4EFB}"/>
              </a:ext>
            </a:extLst>
          </p:cNvPr>
          <p:cNvGraphicFramePr>
            <a:graphicFrameLocks noGrp="1"/>
          </p:cNvGraphicFramePr>
          <p:nvPr>
            <p:extLst>
              <p:ext uri="{D42A27DB-BD31-4B8C-83A1-F6EECF244321}">
                <p14:modId xmlns:p14="http://schemas.microsoft.com/office/powerpoint/2010/main" val="2890727367"/>
              </p:ext>
            </p:extLst>
          </p:nvPr>
        </p:nvGraphicFramePr>
        <p:xfrm>
          <a:off x="720895" y="1039419"/>
          <a:ext cx="11063270"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288777230"/>
                    </a:ext>
                  </a:extLst>
                </a:gridCol>
                <a:gridCol w="1906378">
                  <a:extLst>
                    <a:ext uri="{9D8B030D-6E8A-4147-A177-3AD203B41FA5}">
                      <a16:colId xmlns:a16="http://schemas.microsoft.com/office/drawing/2014/main" val="2878280433"/>
                    </a:ext>
                  </a:extLst>
                </a:gridCol>
                <a:gridCol w="1208419">
                  <a:extLst>
                    <a:ext uri="{9D8B030D-6E8A-4147-A177-3AD203B41FA5}">
                      <a16:colId xmlns:a16="http://schemas.microsoft.com/office/drawing/2014/main" val="2828784379"/>
                    </a:ext>
                  </a:extLst>
                </a:gridCol>
                <a:gridCol w="1208419">
                  <a:extLst>
                    <a:ext uri="{9D8B030D-6E8A-4147-A177-3AD203B41FA5}">
                      <a16:colId xmlns:a16="http://schemas.microsoft.com/office/drawing/2014/main" val="1257066382"/>
                    </a:ext>
                  </a:extLst>
                </a:gridCol>
                <a:gridCol w="1208419">
                  <a:extLst>
                    <a:ext uri="{9D8B030D-6E8A-4147-A177-3AD203B41FA5}">
                      <a16:colId xmlns:a16="http://schemas.microsoft.com/office/drawing/2014/main" val="3738408043"/>
                    </a:ext>
                  </a:extLst>
                </a:gridCol>
                <a:gridCol w="1208419">
                  <a:extLst>
                    <a:ext uri="{9D8B030D-6E8A-4147-A177-3AD203B41FA5}">
                      <a16:colId xmlns:a16="http://schemas.microsoft.com/office/drawing/2014/main" val="1989793478"/>
                    </a:ext>
                  </a:extLst>
                </a:gridCol>
                <a:gridCol w="1208419">
                  <a:extLst>
                    <a:ext uri="{9D8B030D-6E8A-4147-A177-3AD203B41FA5}">
                      <a16:colId xmlns:a16="http://schemas.microsoft.com/office/drawing/2014/main" val="1134666152"/>
                    </a:ext>
                  </a:extLst>
                </a:gridCol>
                <a:gridCol w="1208419">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6138EBB9-C22D-58D2-AC1B-6CE0FB40DCC4}"/>
              </a:ext>
            </a:extLst>
          </p:cNvPr>
          <p:cNvGraphicFramePr>
            <a:graphicFrameLocks noGrp="1"/>
          </p:cNvGraphicFramePr>
          <p:nvPr>
            <p:extLst>
              <p:ext uri="{D42A27DB-BD31-4B8C-83A1-F6EECF244321}">
                <p14:modId xmlns:p14="http://schemas.microsoft.com/office/powerpoint/2010/main" val="708466152"/>
              </p:ext>
            </p:extLst>
          </p:nvPr>
        </p:nvGraphicFramePr>
        <p:xfrm>
          <a:off x="720897" y="2107514"/>
          <a:ext cx="11063266"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599975662"/>
                    </a:ext>
                  </a:extLst>
                </a:gridCol>
                <a:gridCol w="1906378">
                  <a:extLst>
                    <a:ext uri="{9D8B030D-6E8A-4147-A177-3AD203B41FA5}">
                      <a16:colId xmlns:a16="http://schemas.microsoft.com/office/drawing/2014/main" val="679752938"/>
                    </a:ext>
                  </a:extLst>
                </a:gridCol>
                <a:gridCol w="1450102">
                  <a:extLst>
                    <a:ext uri="{9D8B030D-6E8A-4147-A177-3AD203B41FA5}">
                      <a16:colId xmlns:a16="http://schemas.microsoft.com/office/drawing/2014/main" val="3157320697"/>
                    </a:ext>
                  </a:extLst>
                </a:gridCol>
                <a:gridCol w="1450102">
                  <a:extLst>
                    <a:ext uri="{9D8B030D-6E8A-4147-A177-3AD203B41FA5}">
                      <a16:colId xmlns:a16="http://schemas.microsoft.com/office/drawing/2014/main" val="1019396951"/>
                    </a:ext>
                  </a:extLst>
                </a:gridCol>
                <a:gridCol w="1450102">
                  <a:extLst>
                    <a:ext uri="{9D8B030D-6E8A-4147-A177-3AD203B41FA5}">
                      <a16:colId xmlns:a16="http://schemas.microsoft.com/office/drawing/2014/main" val="77622667"/>
                    </a:ext>
                  </a:extLst>
                </a:gridCol>
                <a:gridCol w="1450102">
                  <a:extLst>
                    <a:ext uri="{9D8B030D-6E8A-4147-A177-3AD203B41FA5}">
                      <a16:colId xmlns:a16="http://schemas.microsoft.com/office/drawing/2014/main" val="1574283379"/>
                    </a:ext>
                  </a:extLst>
                </a:gridCol>
                <a:gridCol w="1450102">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RRESP</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spTree>
    <p:extLst>
      <p:ext uri="{BB962C8B-B14F-4D97-AF65-F5344CB8AC3E}">
        <p14:creationId xmlns:p14="http://schemas.microsoft.com/office/powerpoint/2010/main" val="9788279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FEAF8-DD58-7AC8-21A6-EAEB85888B1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3F96EEE-B4BF-D54B-A2B5-DB904FCB1550}"/>
              </a:ext>
            </a:extLst>
          </p:cNvPr>
          <p:cNvGrpSpPr/>
          <p:nvPr/>
        </p:nvGrpSpPr>
        <p:grpSpPr>
          <a:xfrm>
            <a:off x="568443" y="319365"/>
            <a:ext cx="2984204" cy="400110"/>
            <a:chOff x="568442" y="319364"/>
            <a:chExt cx="2984204" cy="400111"/>
          </a:xfrm>
        </p:grpSpPr>
        <p:sp>
          <p:nvSpPr>
            <p:cNvPr id="55" name="文本框 23">
              <a:extLst>
                <a:ext uri="{FF2B5EF4-FFF2-40B4-BE49-F238E27FC236}">
                  <a16:creationId xmlns:a16="http://schemas.microsoft.com/office/drawing/2014/main" id="{0EB7EE89-C172-31E6-9B0E-36008B80D002}"/>
                </a:ext>
              </a:extLst>
            </p:cNvPr>
            <p:cNvSpPr txBox="1"/>
            <p:nvPr/>
          </p:nvSpPr>
          <p:spPr>
            <a:xfrm>
              <a:off x="665958" y="319364"/>
              <a:ext cx="288668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Write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C8232FC-63F1-5741-AF36-EC1A3ACBB2B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A4CB59B-025E-B62F-C4D8-54621143E460}"/>
              </a:ext>
            </a:extLst>
          </p:cNvPr>
          <p:cNvSpPr>
            <a:spLocks noGrp="1"/>
          </p:cNvSpPr>
          <p:nvPr>
            <p:ph type="sldNum" sz="quarter" idx="12"/>
          </p:nvPr>
        </p:nvSpPr>
        <p:spPr/>
        <p:txBody>
          <a:bodyPr/>
          <a:lstStyle/>
          <a:p>
            <a:fld id="{565CE74E-AB26-4998-AD42-012C4C1AD076}" type="slidenum">
              <a:rPr lang="zh-CN" altLang="en-US" smtClean="0"/>
              <a:t>67</a:t>
            </a:fld>
            <a:endParaRPr lang="zh-CN" altLang="en-US" dirty="0"/>
          </a:p>
        </p:txBody>
      </p:sp>
      <p:graphicFrame>
        <p:nvGraphicFramePr>
          <p:cNvPr id="3" name="表格 2">
            <a:extLst>
              <a:ext uri="{FF2B5EF4-FFF2-40B4-BE49-F238E27FC236}">
                <a16:creationId xmlns:a16="http://schemas.microsoft.com/office/drawing/2014/main" id="{A683B13C-0A7F-596D-2773-BF2B21283D01}"/>
              </a:ext>
            </a:extLst>
          </p:cNvPr>
          <p:cNvGraphicFramePr>
            <a:graphicFrameLocks noGrp="1"/>
          </p:cNvGraphicFramePr>
          <p:nvPr>
            <p:extLst>
              <p:ext uri="{D42A27DB-BD31-4B8C-83A1-F6EECF244321}">
                <p14:modId xmlns:p14="http://schemas.microsoft.com/office/powerpoint/2010/main" val="165508398"/>
              </p:ext>
            </p:extLst>
          </p:nvPr>
        </p:nvGraphicFramePr>
        <p:xfrm>
          <a:off x="720896" y="1039419"/>
          <a:ext cx="11050396"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288777230"/>
                    </a:ext>
                  </a:extLst>
                </a:gridCol>
                <a:gridCol w="1904159">
                  <a:extLst>
                    <a:ext uri="{9D8B030D-6E8A-4147-A177-3AD203B41FA5}">
                      <a16:colId xmlns:a16="http://schemas.microsoft.com/office/drawing/2014/main" val="2878280433"/>
                    </a:ext>
                  </a:extLst>
                </a:gridCol>
                <a:gridCol w="1207013">
                  <a:extLst>
                    <a:ext uri="{9D8B030D-6E8A-4147-A177-3AD203B41FA5}">
                      <a16:colId xmlns:a16="http://schemas.microsoft.com/office/drawing/2014/main" val="2828784379"/>
                    </a:ext>
                  </a:extLst>
                </a:gridCol>
                <a:gridCol w="1207013">
                  <a:extLst>
                    <a:ext uri="{9D8B030D-6E8A-4147-A177-3AD203B41FA5}">
                      <a16:colId xmlns:a16="http://schemas.microsoft.com/office/drawing/2014/main" val="1257066382"/>
                    </a:ext>
                  </a:extLst>
                </a:gridCol>
                <a:gridCol w="1207013">
                  <a:extLst>
                    <a:ext uri="{9D8B030D-6E8A-4147-A177-3AD203B41FA5}">
                      <a16:colId xmlns:a16="http://schemas.microsoft.com/office/drawing/2014/main" val="3738408043"/>
                    </a:ext>
                  </a:extLst>
                </a:gridCol>
                <a:gridCol w="1207013">
                  <a:extLst>
                    <a:ext uri="{9D8B030D-6E8A-4147-A177-3AD203B41FA5}">
                      <a16:colId xmlns:a16="http://schemas.microsoft.com/office/drawing/2014/main" val="1989793478"/>
                    </a:ext>
                  </a:extLst>
                </a:gridCol>
                <a:gridCol w="1207013">
                  <a:extLst>
                    <a:ext uri="{9D8B030D-6E8A-4147-A177-3AD203B41FA5}">
                      <a16:colId xmlns:a16="http://schemas.microsoft.com/office/drawing/2014/main" val="1134666152"/>
                    </a:ext>
                  </a:extLst>
                </a:gridCol>
                <a:gridCol w="1207013">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A0C1E5A2-6E74-E29B-296A-228A85A8734A}"/>
              </a:ext>
            </a:extLst>
          </p:cNvPr>
          <p:cNvGraphicFramePr>
            <a:graphicFrameLocks noGrp="1"/>
          </p:cNvGraphicFramePr>
          <p:nvPr>
            <p:extLst>
              <p:ext uri="{D42A27DB-BD31-4B8C-83A1-F6EECF244321}">
                <p14:modId xmlns:p14="http://schemas.microsoft.com/office/powerpoint/2010/main" val="2397844831"/>
              </p:ext>
            </p:extLst>
          </p:nvPr>
        </p:nvGraphicFramePr>
        <p:xfrm>
          <a:off x="720898" y="2107514"/>
          <a:ext cx="11050393"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599975662"/>
                    </a:ext>
                  </a:extLst>
                </a:gridCol>
                <a:gridCol w="1904159">
                  <a:extLst>
                    <a:ext uri="{9D8B030D-6E8A-4147-A177-3AD203B41FA5}">
                      <a16:colId xmlns:a16="http://schemas.microsoft.com/office/drawing/2014/main" val="679752938"/>
                    </a:ext>
                  </a:extLst>
                </a:gridCol>
                <a:gridCol w="1448415">
                  <a:extLst>
                    <a:ext uri="{9D8B030D-6E8A-4147-A177-3AD203B41FA5}">
                      <a16:colId xmlns:a16="http://schemas.microsoft.com/office/drawing/2014/main" val="3157320697"/>
                    </a:ext>
                  </a:extLst>
                </a:gridCol>
                <a:gridCol w="1448415">
                  <a:extLst>
                    <a:ext uri="{9D8B030D-6E8A-4147-A177-3AD203B41FA5}">
                      <a16:colId xmlns:a16="http://schemas.microsoft.com/office/drawing/2014/main" val="1019396951"/>
                    </a:ext>
                  </a:extLst>
                </a:gridCol>
                <a:gridCol w="1448415">
                  <a:extLst>
                    <a:ext uri="{9D8B030D-6E8A-4147-A177-3AD203B41FA5}">
                      <a16:colId xmlns:a16="http://schemas.microsoft.com/office/drawing/2014/main" val="77622667"/>
                    </a:ext>
                  </a:extLst>
                </a:gridCol>
                <a:gridCol w="1448415">
                  <a:extLst>
                    <a:ext uri="{9D8B030D-6E8A-4147-A177-3AD203B41FA5}">
                      <a16:colId xmlns:a16="http://schemas.microsoft.com/office/drawing/2014/main" val="1574283379"/>
                    </a:ext>
                  </a:extLst>
                </a:gridCol>
                <a:gridCol w="1448415">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WSTRB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pic>
        <p:nvPicPr>
          <p:cNvPr id="4" name="Picture 2">
            <a:extLst>
              <a:ext uri="{FF2B5EF4-FFF2-40B4-BE49-F238E27FC236}">
                <a16:creationId xmlns:a16="http://schemas.microsoft.com/office/drawing/2014/main" id="{C3324285-DA53-5744-BFD7-D2460A4362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920"/>
          <a:stretch/>
        </p:blipFill>
        <p:spPr bwMode="auto">
          <a:xfrm>
            <a:off x="568442" y="3033348"/>
            <a:ext cx="6540696" cy="38246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表格 5">
            <a:extLst>
              <a:ext uri="{FF2B5EF4-FFF2-40B4-BE49-F238E27FC236}">
                <a16:creationId xmlns:a16="http://schemas.microsoft.com/office/drawing/2014/main" id="{66A8F409-BCE6-D0BB-7279-C0B70BEE7412}"/>
              </a:ext>
            </a:extLst>
          </p:cNvPr>
          <p:cNvGraphicFramePr>
            <a:graphicFrameLocks noGrp="1"/>
          </p:cNvGraphicFramePr>
          <p:nvPr>
            <p:extLst>
              <p:ext uri="{D42A27DB-BD31-4B8C-83A1-F6EECF244321}">
                <p14:modId xmlns:p14="http://schemas.microsoft.com/office/powerpoint/2010/main" val="812380998"/>
              </p:ext>
            </p:extLst>
          </p:nvPr>
        </p:nvGraphicFramePr>
        <p:xfrm>
          <a:off x="7426045" y="3149723"/>
          <a:ext cx="4345246" cy="800382"/>
        </p:xfrm>
        <a:graphic>
          <a:graphicData uri="http://schemas.openxmlformats.org/drawingml/2006/table">
            <a:tbl>
              <a:tblPr firstRow="1" bandRow="1">
                <a:tableStyleId>{5C22544A-7EE6-4342-B048-85BDC9FD1C3A}</a:tableStyleId>
              </a:tblPr>
              <a:tblGrid>
                <a:gridCol w="2172623">
                  <a:extLst>
                    <a:ext uri="{9D8B030D-6E8A-4147-A177-3AD203B41FA5}">
                      <a16:colId xmlns:a16="http://schemas.microsoft.com/office/drawing/2014/main" val="2278717981"/>
                    </a:ext>
                  </a:extLst>
                </a:gridCol>
                <a:gridCol w="2172623">
                  <a:extLst>
                    <a:ext uri="{9D8B030D-6E8A-4147-A177-3AD203B41FA5}">
                      <a16:colId xmlns:a16="http://schemas.microsoft.com/office/drawing/2014/main" val="101739522"/>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Response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408192"/>
                  </a:ext>
                </a:extLst>
              </a:tr>
            </a:tbl>
          </a:graphicData>
        </a:graphic>
      </p:graphicFrame>
      <p:graphicFrame>
        <p:nvGraphicFramePr>
          <p:cNvPr id="7" name="表格 6">
            <a:extLst>
              <a:ext uri="{FF2B5EF4-FFF2-40B4-BE49-F238E27FC236}">
                <a16:creationId xmlns:a16="http://schemas.microsoft.com/office/drawing/2014/main" id="{C8459633-A024-491A-3B4B-FB04088BB3FA}"/>
              </a:ext>
            </a:extLst>
          </p:cNvPr>
          <p:cNvGraphicFramePr>
            <a:graphicFrameLocks noGrp="1"/>
          </p:cNvGraphicFramePr>
          <p:nvPr>
            <p:extLst>
              <p:ext uri="{D42A27DB-BD31-4B8C-83A1-F6EECF244321}">
                <p14:modId xmlns:p14="http://schemas.microsoft.com/office/powerpoint/2010/main" val="596467138"/>
              </p:ext>
            </p:extLst>
          </p:nvPr>
        </p:nvGraphicFramePr>
        <p:xfrm>
          <a:off x="7426046" y="3950105"/>
          <a:ext cx="4345245" cy="800382"/>
        </p:xfrm>
        <a:graphic>
          <a:graphicData uri="http://schemas.openxmlformats.org/drawingml/2006/table">
            <a:tbl>
              <a:tblPr firstRow="1" bandRow="1">
                <a:tableStyleId>{5C22544A-7EE6-4342-B048-85BDC9FD1C3A}</a:tableStyleId>
              </a:tblPr>
              <a:tblGrid>
                <a:gridCol w="1448415">
                  <a:extLst>
                    <a:ext uri="{9D8B030D-6E8A-4147-A177-3AD203B41FA5}">
                      <a16:colId xmlns:a16="http://schemas.microsoft.com/office/drawing/2014/main" val="1970536198"/>
                    </a:ext>
                  </a:extLst>
                </a:gridCol>
                <a:gridCol w="1448415">
                  <a:extLst>
                    <a:ext uri="{9D8B030D-6E8A-4147-A177-3AD203B41FA5}">
                      <a16:colId xmlns:a16="http://schemas.microsoft.com/office/drawing/2014/main" val="1723177031"/>
                    </a:ext>
                  </a:extLst>
                </a:gridCol>
                <a:gridCol w="1448415">
                  <a:extLst>
                    <a:ext uri="{9D8B030D-6E8A-4147-A177-3AD203B41FA5}">
                      <a16:colId xmlns:a16="http://schemas.microsoft.com/office/drawing/2014/main" val="2449203776"/>
                    </a:ext>
                  </a:extLst>
                </a:gridCol>
              </a:tblGrid>
              <a:tr h="8003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BRESP</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21952398"/>
                  </a:ext>
                </a:extLst>
              </a:tr>
            </a:tbl>
          </a:graphicData>
        </a:graphic>
      </p:graphicFrame>
    </p:spTree>
    <p:extLst>
      <p:ext uri="{BB962C8B-B14F-4D97-AF65-F5344CB8AC3E}">
        <p14:creationId xmlns:p14="http://schemas.microsoft.com/office/powerpoint/2010/main" val="943467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4F149-40CC-C820-D86B-69529E0B32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F0680A4-4424-B1DB-2514-76B91DA9BE67}"/>
              </a:ext>
            </a:extLst>
          </p:cNvPr>
          <p:cNvGrpSpPr/>
          <p:nvPr/>
        </p:nvGrpSpPr>
        <p:grpSpPr>
          <a:xfrm>
            <a:off x="568443" y="319365"/>
            <a:ext cx="1421918" cy="400110"/>
            <a:chOff x="568442" y="319364"/>
            <a:chExt cx="1421918" cy="400111"/>
          </a:xfrm>
        </p:grpSpPr>
        <p:sp>
          <p:nvSpPr>
            <p:cNvPr id="55" name="文本框 23">
              <a:extLst>
                <a:ext uri="{FF2B5EF4-FFF2-40B4-BE49-F238E27FC236}">
                  <a16:creationId xmlns:a16="http://schemas.microsoft.com/office/drawing/2014/main" id="{B3A38F45-3DAE-8203-66C4-B5A7B2511B09}"/>
                </a:ext>
              </a:extLst>
            </p:cNvPr>
            <p:cNvSpPr txBox="1"/>
            <p:nvPr/>
          </p:nvSpPr>
          <p:spPr>
            <a:xfrm>
              <a:off x="665958" y="319364"/>
              <a:ext cx="13244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Handshake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DF2F206D-CA0D-ACE1-58E5-AD56E37B02E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798C097-8376-03DF-07D3-21D8B9AAF131}"/>
              </a:ext>
            </a:extLst>
          </p:cNvPr>
          <p:cNvSpPr>
            <a:spLocks noGrp="1"/>
          </p:cNvSpPr>
          <p:nvPr>
            <p:ph type="sldNum" sz="quarter" idx="12"/>
          </p:nvPr>
        </p:nvSpPr>
        <p:spPr/>
        <p:txBody>
          <a:bodyPr/>
          <a:lstStyle/>
          <a:p>
            <a:fld id="{565CE74E-AB26-4998-AD42-012C4C1AD076}" type="slidenum">
              <a:rPr lang="zh-CN" altLang="en-US" smtClean="0"/>
              <a:t>68</a:t>
            </a:fld>
            <a:endParaRPr lang="zh-CN" altLang="en-US" dirty="0"/>
          </a:p>
        </p:txBody>
      </p:sp>
      <p:grpSp>
        <p:nvGrpSpPr>
          <p:cNvPr id="16" name="群組 15">
            <a:extLst>
              <a:ext uri="{FF2B5EF4-FFF2-40B4-BE49-F238E27FC236}">
                <a16:creationId xmlns:a16="http://schemas.microsoft.com/office/drawing/2014/main" id="{84406420-485E-0E4E-9946-EEB4BA010315}"/>
              </a:ext>
            </a:extLst>
          </p:cNvPr>
          <p:cNvGrpSpPr/>
          <p:nvPr/>
        </p:nvGrpSpPr>
        <p:grpSpPr>
          <a:xfrm>
            <a:off x="713382" y="4541490"/>
            <a:ext cx="11360407" cy="1847464"/>
            <a:chOff x="800466" y="4410864"/>
            <a:chExt cx="11360407" cy="1847464"/>
          </a:xfrm>
        </p:grpSpPr>
        <p:pic>
          <p:nvPicPr>
            <p:cNvPr id="3" name="Picture 4">
              <a:extLst>
                <a:ext uri="{FF2B5EF4-FFF2-40B4-BE49-F238E27FC236}">
                  <a16:creationId xmlns:a16="http://schemas.microsoft.com/office/drawing/2014/main" id="{049A6C4B-D6C6-7E1C-73F5-3156CAB94B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48" b="10875"/>
            <a:stretch/>
          </p:blipFill>
          <p:spPr bwMode="auto">
            <a:xfrm>
              <a:off x="800466" y="4458328"/>
              <a:ext cx="4770501" cy="1800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58F3FA1F-7139-4A1B-FBD0-3B5E72991F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400" b="9234"/>
            <a:stretch/>
          </p:blipFill>
          <p:spPr bwMode="auto">
            <a:xfrm>
              <a:off x="5388796" y="4414915"/>
              <a:ext cx="3385805" cy="1800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A22D26BD-C6BA-4164-9D6C-01DFD91875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659" b="9547"/>
            <a:stretch/>
          </p:blipFill>
          <p:spPr bwMode="auto">
            <a:xfrm>
              <a:off x="8713476" y="4410864"/>
              <a:ext cx="3447397" cy="180000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10" name="表格 9">
            <a:extLst>
              <a:ext uri="{FF2B5EF4-FFF2-40B4-BE49-F238E27FC236}">
                <a16:creationId xmlns:a16="http://schemas.microsoft.com/office/drawing/2014/main" id="{EF20E271-B0AB-4B2F-E616-0CB9C6BBB462}"/>
              </a:ext>
            </a:extLst>
          </p:cNvPr>
          <p:cNvGraphicFramePr>
            <a:graphicFrameLocks noGrp="1"/>
          </p:cNvGraphicFramePr>
          <p:nvPr>
            <p:extLst>
              <p:ext uri="{D42A27DB-BD31-4B8C-83A1-F6EECF244321}">
                <p14:modId xmlns:p14="http://schemas.microsoft.com/office/powerpoint/2010/main" val="509116910"/>
              </p:ext>
            </p:extLst>
          </p:nvPr>
        </p:nvGraphicFramePr>
        <p:xfrm>
          <a:off x="748330" y="863381"/>
          <a:ext cx="7444506" cy="2863158"/>
        </p:xfrm>
        <a:graphic>
          <a:graphicData uri="http://schemas.openxmlformats.org/drawingml/2006/table">
            <a:tbl>
              <a:tblPr firstRow="1" bandRow="1">
                <a:tableStyleId>{5C22544A-7EE6-4342-B048-85BDC9FD1C3A}</a:tableStyleId>
              </a:tblPr>
              <a:tblGrid>
                <a:gridCol w="2233498">
                  <a:extLst>
                    <a:ext uri="{9D8B030D-6E8A-4147-A177-3AD203B41FA5}">
                      <a16:colId xmlns:a16="http://schemas.microsoft.com/office/drawing/2014/main" val="2146165581"/>
                    </a:ext>
                  </a:extLst>
                </a:gridCol>
                <a:gridCol w="2605504">
                  <a:extLst>
                    <a:ext uri="{9D8B030D-6E8A-4147-A177-3AD203B41FA5}">
                      <a16:colId xmlns:a16="http://schemas.microsoft.com/office/drawing/2014/main" val="2147858183"/>
                    </a:ext>
                  </a:extLst>
                </a:gridCol>
                <a:gridCol w="2605504">
                  <a:extLst>
                    <a:ext uri="{9D8B030D-6E8A-4147-A177-3AD203B41FA5}">
                      <a16:colId xmlns:a16="http://schemas.microsoft.com/office/drawing/2014/main" val="3296051689"/>
                    </a:ext>
                  </a:extLst>
                </a:gridCol>
              </a:tblGrid>
              <a:tr h="661973">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Transaction channel </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Handshake pair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938082294"/>
                  </a:ext>
                </a:extLst>
              </a:tr>
              <a:tr h="440237">
                <a:tc>
                  <a:txBody>
                    <a:bodyPr/>
                    <a:lstStyle/>
                    <a:p>
                      <a:pPr algn="ctr"/>
                      <a:r>
                        <a:rPr lang="en-US" altLang="zh-TW" sz="1600" baseline="0" dirty="0">
                          <a:latin typeface="Times New Roman" panose="02020603050405020304" pitchFamily="18" charset="0"/>
                        </a:rPr>
                        <a:t>Write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440237">
                <a:tc>
                  <a:txBody>
                    <a:bodyPr/>
                    <a:lstStyle/>
                    <a:p>
                      <a:pPr algn="ctr"/>
                      <a:r>
                        <a:rPr lang="en-US" altLang="zh-TW" sz="1600" baseline="0" dirty="0">
                          <a:latin typeface="Times New Roman" panose="02020603050405020304" pitchFamily="18" charset="0"/>
                        </a:rPr>
                        <a:t>Write data channel</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WVALID</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WREADY</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r h="440237">
                <a:tc>
                  <a:txBody>
                    <a:bodyPr/>
                    <a:lstStyle/>
                    <a:p>
                      <a:pPr algn="ctr"/>
                      <a:r>
                        <a:rPr lang="en-US" altLang="zh-TW" sz="1600" baseline="0" dirty="0">
                          <a:latin typeface="Times New Roman" panose="02020603050405020304" pitchFamily="18" charset="0"/>
                        </a:rPr>
                        <a:t>Write response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7214996"/>
                  </a:ext>
                </a:extLst>
              </a:tr>
              <a:tr h="440237">
                <a:tc>
                  <a:txBody>
                    <a:bodyPr/>
                    <a:lstStyle/>
                    <a:p>
                      <a:pPr algn="ctr"/>
                      <a:r>
                        <a:rPr lang="en-US" altLang="zh-TW" sz="1600" baseline="0" dirty="0">
                          <a:latin typeface="Times New Roman" panose="02020603050405020304" pitchFamily="18" charset="0"/>
                        </a:rPr>
                        <a:t>Read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7586328"/>
                  </a:ext>
                </a:extLst>
              </a:tr>
              <a:tr h="440237">
                <a:tc>
                  <a:txBody>
                    <a:bodyPr/>
                    <a:lstStyle/>
                    <a:p>
                      <a:pPr algn="ctr"/>
                      <a:r>
                        <a:rPr lang="en-US" altLang="zh-TW" sz="1600" baseline="0" dirty="0">
                          <a:latin typeface="Times New Roman" panose="02020603050405020304" pitchFamily="18" charset="0"/>
                        </a:rPr>
                        <a:t>Read data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2016252"/>
                  </a:ext>
                </a:extLst>
              </a:tr>
            </a:tbl>
          </a:graphicData>
        </a:graphic>
      </p:graphicFrame>
      <p:graphicFrame>
        <p:nvGraphicFramePr>
          <p:cNvPr id="15" name="表格 14">
            <a:extLst>
              <a:ext uri="{FF2B5EF4-FFF2-40B4-BE49-F238E27FC236}">
                <a16:creationId xmlns:a16="http://schemas.microsoft.com/office/drawing/2014/main" id="{D0EA1FEE-6A29-AFFC-CF1B-1FCA5889866D}"/>
              </a:ext>
            </a:extLst>
          </p:cNvPr>
          <p:cNvGraphicFramePr>
            <a:graphicFrameLocks noGrp="1"/>
          </p:cNvGraphicFramePr>
          <p:nvPr>
            <p:extLst>
              <p:ext uri="{D42A27DB-BD31-4B8C-83A1-F6EECF244321}">
                <p14:modId xmlns:p14="http://schemas.microsoft.com/office/powerpoint/2010/main" val="4213793271"/>
              </p:ext>
            </p:extLst>
          </p:nvPr>
        </p:nvGraphicFramePr>
        <p:xfrm>
          <a:off x="733816" y="4202218"/>
          <a:ext cx="11269010" cy="2259304"/>
        </p:xfrm>
        <a:graphic>
          <a:graphicData uri="http://schemas.openxmlformats.org/drawingml/2006/table">
            <a:tbl>
              <a:tblPr firstRow="1" bandRow="1">
                <a:tableStyleId>{5C22544A-7EE6-4342-B048-85BDC9FD1C3A}</a:tableStyleId>
              </a:tblPr>
              <a:tblGrid>
                <a:gridCol w="1112765">
                  <a:extLst>
                    <a:ext uri="{9D8B030D-6E8A-4147-A177-3AD203B41FA5}">
                      <a16:colId xmlns:a16="http://schemas.microsoft.com/office/drawing/2014/main" val="3376448866"/>
                    </a:ext>
                  </a:extLst>
                </a:gridCol>
                <a:gridCol w="3385415">
                  <a:extLst>
                    <a:ext uri="{9D8B030D-6E8A-4147-A177-3AD203B41FA5}">
                      <a16:colId xmlns:a16="http://schemas.microsoft.com/office/drawing/2014/main" val="2146165581"/>
                    </a:ext>
                  </a:extLst>
                </a:gridCol>
                <a:gridCol w="3385415">
                  <a:extLst>
                    <a:ext uri="{9D8B030D-6E8A-4147-A177-3AD203B41FA5}">
                      <a16:colId xmlns:a16="http://schemas.microsoft.com/office/drawing/2014/main" val="2147858183"/>
                    </a:ext>
                  </a:extLst>
                </a:gridCol>
                <a:gridCol w="3385415">
                  <a:extLst>
                    <a:ext uri="{9D8B030D-6E8A-4147-A177-3AD203B41FA5}">
                      <a16:colId xmlns:a16="http://schemas.microsoft.com/office/drawing/2014/main" val="3296051689"/>
                    </a:ext>
                  </a:extLst>
                </a:gridCol>
              </a:tblGrid>
              <a:tr h="451861">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3</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1807443">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bl>
          </a:graphicData>
        </a:graphic>
      </p:graphicFrame>
      <mc:AlternateContent xmlns:mc="http://schemas.openxmlformats.org/markup-compatibility/2006" xmlns:p14="http://schemas.microsoft.com/office/powerpoint/2010/main">
        <mc:Choice Requires="p14">
          <p:contentPart p14:bwMode="auto" r:id="rId6">
            <p14:nvContentPartPr>
              <p14:cNvPr id="4" name="筆跡 3">
                <a:extLst>
                  <a:ext uri="{FF2B5EF4-FFF2-40B4-BE49-F238E27FC236}">
                    <a16:creationId xmlns:a16="http://schemas.microsoft.com/office/drawing/2014/main" id="{CA5FA8BF-FE1C-4108-8E64-3A65B6FB9441}"/>
                  </a:ext>
                </a:extLst>
              </p14:cNvPr>
              <p14:cNvContentPartPr/>
              <p14:nvPr/>
            </p14:nvContentPartPr>
            <p14:xfrm>
              <a:off x="681840" y="478080"/>
              <a:ext cx="7113960" cy="6003720"/>
            </p14:xfrm>
          </p:contentPart>
        </mc:Choice>
        <mc:Fallback xmlns="">
          <p:pic>
            <p:nvPicPr>
              <p:cNvPr id="4" name="筆跡 3">
                <a:extLst>
                  <a:ext uri="{FF2B5EF4-FFF2-40B4-BE49-F238E27FC236}">
                    <a16:creationId xmlns:a16="http://schemas.microsoft.com/office/drawing/2014/main" id="{CA5FA8BF-FE1C-4108-8E64-3A65B6FB9441}"/>
                  </a:ext>
                </a:extLst>
              </p:cNvPr>
              <p:cNvPicPr/>
              <p:nvPr/>
            </p:nvPicPr>
            <p:blipFill>
              <a:blip r:embed="rId7"/>
              <a:stretch>
                <a:fillRect/>
              </a:stretch>
            </p:blipFill>
            <p:spPr>
              <a:xfrm>
                <a:off x="672480" y="468720"/>
                <a:ext cx="7132680" cy="6022440"/>
              </a:xfrm>
              <a:prstGeom prst="rect">
                <a:avLst/>
              </a:prstGeom>
            </p:spPr>
          </p:pic>
        </mc:Fallback>
      </mc:AlternateContent>
    </p:spTree>
    <p:extLst>
      <p:ext uri="{BB962C8B-B14F-4D97-AF65-F5344CB8AC3E}">
        <p14:creationId xmlns:p14="http://schemas.microsoft.com/office/powerpoint/2010/main" val="407597886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550158" cy="400110"/>
            <a:chOff x="568442" y="319364"/>
            <a:chExt cx="155015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45264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Dependence</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050" name="Picture 2">
            <a:extLst>
              <a:ext uri="{FF2B5EF4-FFF2-40B4-BE49-F238E27FC236}">
                <a16:creationId xmlns:a16="http://schemas.microsoft.com/office/drawing/2014/main" id="{CA9F7950-CEA3-C694-3B51-273D6949C4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788" b="19272"/>
          <a:stretch/>
        </p:blipFill>
        <p:spPr bwMode="auto">
          <a:xfrm>
            <a:off x="1046769" y="4662452"/>
            <a:ext cx="4228469" cy="153448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E8E5582-645F-70B7-F60C-32B82A59CE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2794"/>
          <a:stretch/>
        </p:blipFill>
        <p:spPr bwMode="auto">
          <a:xfrm>
            <a:off x="5817168" y="4113823"/>
            <a:ext cx="5991225" cy="2038680"/>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69</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7" y="949475"/>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Write responses must occur after the completion of the last write data of the corresponding transfer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Read data must be generated after receiving the read address signal</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Handshakes between channels must satisfy the handshake dependencies between channels</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sender's VALID signal cannot rely on the READY signal to be set</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receiver's READY signal can be set after detecting the VALID signal is set</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9603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t>7</a:t>
            </a:fld>
            <a:endParaRPr lang="zh-CN" altLang="en-US" dirty="0"/>
          </a:p>
        </p:txBody>
      </p:sp>
    </p:spTree>
    <p:extLst>
      <p:ext uri="{BB962C8B-B14F-4D97-AF65-F5344CB8AC3E}">
        <p14:creationId xmlns:p14="http://schemas.microsoft.com/office/powerpoint/2010/main" val="168889085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01C9405-1E3B-697F-F178-F6E74F37D2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9000DC6-B0B8-8234-1FEA-5973EB504D94}"/>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6842713F-CA5B-5225-4E5C-96511645A73D}"/>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09FF5F89-1A3C-7939-002F-89232BE066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C6FBAF2C-B27F-1110-CEFF-5A76AD8CBAE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1" t="1090"/>
          <a:stretch/>
        </p:blipFill>
        <p:spPr bwMode="auto">
          <a:xfrm>
            <a:off x="287079" y="1414130"/>
            <a:ext cx="5908598" cy="441974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7ED3E777-0107-F05B-72A2-42A47A2701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5677" y="1351021"/>
            <a:ext cx="5853153" cy="438986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FAD05405-DF5D-4BFE-B823-303462047A83}"/>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spTree>
    <p:extLst>
      <p:ext uri="{BB962C8B-B14F-4D97-AF65-F5344CB8AC3E}">
        <p14:creationId xmlns:p14="http://schemas.microsoft.com/office/powerpoint/2010/main" val="31898614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0AA7AA6-FCDF-B809-5317-CDB5FD203A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C1CBF59-B1F8-DEF2-8BD4-B10AD27B34D0}"/>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2155F152-DEC8-DBE9-2EF0-2C4E4B79A510}"/>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68658317-6A6C-7D5C-EF1D-35981D909C0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8" name="Picture 6">
            <a:extLst>
              <a:ext uri="{FF2B5EF4-FFF2-40B4-BE49-F238E27FC236}">
                <a16:creationId xmlns:a16="http://schemas.microsoft.com/office/drawing/2014/main" id="{7AB3B403-5C1D-0605-1669-B82B585885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38" b="4676"/>
          <a:stretch/>
        </p:blipFill>
        <p:spPr bwMode="auto">
          <a:xfrm>
            <a:off x="720898" y="845762"/>
            <a:ext cx="4371975" cy="4415449"/>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B12CE660-8081-3F51-69C3-B3A2A01C29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881" b="8151"/>
          <a:stretch/>
        </p:blipFill>
        <p:spPr bwMode="auto">
          <a:xfrm>
            <a:off x="5875457" y="845762"/>
            <a:ext cx="3914775" cy="2485307"/>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86E448D4-5919-202E-F3D5-3AF7A3DBFF41}"/>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spTree>
    <p:extLst>
      <p:ext uri="{BB962C8B-B14F-4D97-AF65-F5344CB8AC3E}">
        <p14:creationId xmlns:p14="http://schemas.microsoft.com/office/powerpoint/2010/main" val="48211196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72</a:t>
            </a:fld>
            <a:endParaRPr lang="zh-CN" altLang="en-US"/>
          </a:p>
        </p:txBody>
      </p:sp>
    </p:spTree>
    <p:extLst>
      <p:ext uri="{BB962C8B-B14F-4D97-AF65-F5344CB8AC3E}">
        <p14:creationId xmlns:p14="http://schemas.microsoft.com/office/powerpoint/2010/main" val="355582515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208718" cy="400110"/>
            <a:chOff x="568442" y="319364"/>
            <a:chExt cx="120871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111202"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private keys s1 and s2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S_mode</a:t>
            </a:r>
            <a:r>
              <a:rPr lang="en-US" altLang="zh-TW" dirty="0">
                <a:latin typeface="Times New Roman" panose="02020603050405020304" pitchFamily="18" charset="0"/>
                <a:cs typeface="Times New Roman" panose="02020603050405020304" pitchFamily="18" charset="0"/>
              </a:rPr>
              <a:t> (0)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s0 or s1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r>
              <a:rPr lang="en-US" altLang="zh-TW" dirty="0">
                <a:latin typeface="Times New Roman" panose="02020603050405020304" pitchFamily="18" charset="0"/>
                <a:cs typeface="Times New Roman" panose="02020603050405020304" pitchFamily="18" charset="0"/>
              </a:rPr>
              <a:t> and </a:t>
            </a:r>
            <a:r>
              <a:rPr lang="en-US" altLang="zh-TW" dirty="0" err="1">
                <a:latin typeface="Times New Roman" panose="02020603050405020304" pitchFamily="18" charset="0"/>
                <a:cs typeface="Times New Roman" panose="02020603050405020304" pitchFamily="18" charset="0"/>
              </a:rPr>
              <a:t>s_sel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DC317FD9-8294-4A44-ADF0-099A524E89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357668"/>
            <a:ext cx="6480000" cy="3380604"/>
          </a:xfrm>
          <a:prstGeom prst="rect">
            <a:avLst/>
          </a:prstGeom>
        </p:spPr>
      </p:pic>
    </p:spTree>
    <p:extLst>
      <p:ext uri="{BB962C8B-B14F-4D97-AF65-F5344CB8AC3E}">
        <p14:creationId xmlns:p14="http://schemas.microsoft.com/office/powerpoint/2010/main" val="424886014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037744" cy="400110"/>
            <a:chOff x="568442" y="319364"/>
            <a:chExt cx="303774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94022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74</a:t>
            </a:fld>
            <a:endParaRPr lang="zh-CN" altLang="en-US" dirty="0"/>
          </a:p>
        </p:txBody>
      </p:sp>
      <p:pic>
        <p:nvPicPr>
          <p:cNvPr id="6" name="圖片 5">
            <a:extLst>
              <a:ext uri="{FF2B5EF4-FFF2-40B4-BE49-F238E27FC236}">
                <a16:creationId xmlns:a16="http://schemas.microsoft.com/office/drawing/2014/main" id="{9AEBD01D-4649-4EC2-B587-76D66EC5A74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250040"/>
            <a:ext cx="10800000" cy="4925568"/>
          </a:xfrm>
          <a:prstGeom prst="rect">
            <a:avLst/>
          </a:prstGeom>
        </p:spPr>
      </p:pic>
    </p:spTree>
    <p:extLst>
      <p:ext uri="{BB962C8B-B14F-4D97-AF65-F5344CB8AC3E}">
        <p14:creationId xmlns:p14="http://schemas.microsoft.com/office/powerpoint/2010/main" val="326181599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778606" cy="400110"/>
            <a:chOff x="568442" y="319364"/>
            <a:chExt cx="477860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68109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75</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1334865768"/>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addr_z0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270261706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165151" cy="400110"/>
            <a:chOff x="568442" y="319364"/>
            <a:chExt cx="316515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06763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76</a:t>
            </a:fld>
            <a:endParaRPr lang="zh-CN" altLang="en-US" dirty="0"/>
          </a:p>
        </p:txBody>
      </p:sp>
      <p:pic>
        <p:nvPicPr>
          <p:cNvPr id="4" name="圖片 3">
            <a:extLst>
              <a:ext uri="{FF2B5EF4-FFF2-40B4-BE49-F238E27FC236}">
                <a16:creationId xmlns:a16="http://schemas.microsoft.com/office/drawing/2014/main" id="{5AA7F686-35D5-449B-A304-6ACBDED6508B}"/>
              </a:ext>
            </a:extLst>
          </p:cNvPr>
          <p:cNvPicPr>
            <a:picLocks noChangeAspect="1"/>
          </p:cNvPicPr>
          <p:nvPr/>
        </p:nvPicPr>
        <p:blipFill>
          <a:blip r:embed="rId3"/>
          <a:stretch>
            <a:fillRect/>
          </a:stretch>
        </p:blipFill>
        <p:spPr>
          <a:xfrm>
            <a:off x="1056000" y="719475"/>
            <a:ext cx="10080000" cy="5720176"/>
          </a:xfrm>
          <a:prstGeom prst="rect">
            <a:avLst/>
          </a:prstGeom>
        </p:spPr>
      </p:pic>
    </p:spTree>
    <p:extLst>
      <p:ext uri="{BB962C8B-B14F-4D97-AF65-F5344CB8AC3E}">
        <p14:creationId xmlns:p14="http://schemas.microsoft.com/office/powerpoint/2010/main" val="84492176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251999" cy="400110"/>
            <a:chOff x="568442" y="319364"/>
            <a:chExt cx="125199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154483"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public keys A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A_mode</a:t>
            </a:r>
            <a:r>
              <a:rPr lang="en-US" altLang="zh-TW" dirty="0">
                <a:latin typeface="Times New Roman" panose="02020603050405020304" pitchFamily="18" charset="0"/>
                <a:cs typeface="Times New Roman" panose="02020603050405020304" pitchFamily="18" charset="0"/>
              </a:rPr>
              <a:t> (1)</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G_mode</a:t>
            </a:r>
            <a:r>
              <a:rPr lang="en-US" altLang="zh-TW" dirty="0">
                <a:latin typeface="Times New Roman" panose="02020603050405020304" pitchFamily="18" charset="0"/>
                <a:cs typeface="Times New Roman" panose="02020603050405020304" pitchFamily="18" charset="0"/>
              </a:rPr>
              <a:t> (SHAKE128)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A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7B9BE14-8C9E-4FEF-8BF4-CE781D025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267131"/>
            <a:ext cx="6480000" cy="3454343"/>
          </a:xfrm>
          <a:prstGeom prst="rect">
            <a:avLst/>
          </a:prstGeom>
        </p:spPr>
      </p:pic>
    </p:spTree>
    <p:extLst>
      <p:ext uri="{BB962C8B-B14F-4D97-AF65-F5344CB8AC3E}">
        <p14:creationId xmlns:p14="http://schemas.microsoft.com/office/powerpoint/2010/main" val="424797209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066855" cy="400110"/>
            <a:chOff x="568442" y="319364"/>
            <a:chExt cx="3066855"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969339"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78</a:t>
            </a:fld>
            <a:endParaRPr lang="zh-CN" altLang="en-US" dirty="0"/>
          </a:p>
        </p:txBody>
      </p:sp>
      <p:pic>
        <p:nvPicPr>
          <p:cNvPr id="7" name="圖片 6">
            <a:extLst>
              <a:ext uri="{FF2B5EF4-FFF2-40B4-BE49-F238E27FC236}">
                <a16:creationId xmlns:a16="http://schemas.microsoft.com/office/drawing/2014/main" id="{13492BF0-C3D9-4F6F-8C79-33D10BD171B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272344"/>
            <a:ext cx="10800000" cy="4930435"/>
          </a:xfrm>
          <a:prstGeom prst="rect">
            <a:avLst/>
          </a:prstGeom>
        </p:spPr>
      </p:pic>
    </p:spTree>
    <p:extLst>
      <p:ext uri="{BB962C8B-B14F-4D97-AF65-F5344CB8AC3E}">
        <p14:creationId xmlns:p14="http://schemas.microsoft.com/office/powerpoint/2010/main" val="7879273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743596" cy="400110"/>
            <a:chOff x="568442" y="319364"/>
            <a:chExt cx="474359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64608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79</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2156780735"/>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addr_A0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2348789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Tree>
    <p:extLst>
      <p:ext uri="{BB962C8B-B14F-4D97-AF65-F5344CB8AC3E}">
        <p14:creationId xmlns:p14="http://schemas.microsoft.com/office/powerpoint/2010/main" val="267317602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194261" cy="400110"/>
            <a:chOff x="568442" y="319364"/>
            <a:chExt cx="319426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09674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80</a:t>
            </a:fld>
            <a:endParaRPr lang="zh-CN" altLang="en-US" dirty="0"/>
          </a:p>
        </p:txBody>
      </p:sp>
      <p:pic>
        <p:nvPicPr>
          <p:cNvPr id="3" name="圖片 2">
            <a:extLst>
              <a:ext uri="{FF2B5EF4-FFF2-40B4-BE49-F238E27FC236}">
                <a16:creationId xmlns:a16="http://schemas.microsoft.com/office/drawing/2014/main" id="{AF8D96C5-85D9-4A58-89C5-C0E0EAA47071}"/>
              </a:ext>
            </a:extLst>
          </p:cNvPr>
          <p:cNvPicPr>
            <a:picLocks noChangeAspect="1"/>
          </p:cNvPicPr>
          <p:nvPr/>
        </p:nvPicPr>
        <p:blipFill>
          <a:blip r:embed="rId3"/>
          <a:stretch>
            <a:fillRect/>
          </a:stretch>
        </p:blipFill>
        <p:spPr>
          <a:xfrm>
            <a:off x="696000" y="779087"/>
            <a:ext cx="10800000" cy="4303198"/>
          </a:xfrm>
          <a:prstGeom prst="rect">
            <a:avLst/>
          </a:prstGeom>
        </p:spPr>
      </p:pic>
    </p:spTree>
    <p:extLst>
      <p:ext uri="{BB962C8B-B14F-4D97-AF65-F5344CB8AC3E}">
        <p14:creationId xmlns:p14="http://schemas.microsoft.com/office/powerpoint/2010/main" val="13556076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808241" cy="400110"/>
            <a:chOff x="568442" y="319364"/>
            <a:chExt cx="180824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71072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81</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random vector y for computing the commitment value w = A * 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A_mode</a:t>
            </a:r>
            <a:r>
              <a:rPr lang="en-US" altLang="zh-TW" dirty="0">
                <a:latin typeface="Times New Roman" panose="02020603050405020304" pitchFamily="18" charset="0"/>
                <a:cs typeface="Times New Roman" panose="02020603050405020304" pitchFamily="18" charset="0"/>
              </a:rPr>
              <a:t> (2)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y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AABA8198-291B-419C-9BD3-A70A33AD41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6684" y="3331842"/>
            <a:ext cx="6480000" cy="3389632"/>
          </a:xfrm>
          <a:prstGeom prst="rect">
            <a:avLst/>
          </a:prstGeom>
        </p:spPr>
      </p:pic>
    </p:spTree>
    <p:extLst>
      <p:ext uri="{BB962C8B-B14F-4D97-AF65-F5344CB8AC3E}">
        <p14:creationId xmlns:p14="http://schemas.microsoft.com/office/powerpoint/2010/main" val="157786467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637268" cy="400110"/>
            <a:chOff x="568442" y="319364"/>
            <a:chExt cx="363726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539752"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82</a:t>
            </a:fld>
            <a:endParaRPr lang="zh-CN" altLang="en-US" dirty="0"/>
          </a:p>
        </p:txBody>
      </p:sp>
      <p:pic>
        <p:nvPicPr>
          <p:cNvPr id="4" name="圖片 3">
            <a:extLst>
              <a:ext uri="{FF2B5EF4-FFF2-40B4-BE49-F238E27FC236}">
                <a16:creationId xmlns:a16="http://schemas.microsoft.com/office/drawing/2014/main" id="{4CE8B19C-D6B5-4939-8026-0AC038DAFD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77924" y="607346"/>
            <a:ext cx="8922866" cy="6250654"/>
          </a:xfrm>
          <a:prstGeom prst="rect">
            <a:avLst/>
          </a:prstGeom>
        </p:spPr>
      </p:pic>
      <p:sp>
        <p:nvSpPr>
          <p:cNvPr id="7" name="文字方塊 6">
            <a:extLst>
              <a:ext uri="{FF2B5EF4-FFF2-40B4-BE49-F238E27FC236}">
                <a16:creationId xmlns:a16="http://schemas.microsoft.com/office/drawing/2014/main" id="{396C6EE7-27C6-41A2-AE20-68659E890333}"/>
              </a:ext>
            </a:extLst>
          </p:cNvPr>
          <p:cNvSpPr txBox="1"/>
          <p:nvPr/>
        </p:nvSpPr>
        <p:spPr>
          <a:xfrm>
            <a:off x="267300" y="3182044"/>
            <a:ext cx="2510624" cy="3539430"/>
          </a:xfrm>
          <a:prstGeom prst="rect">
            <a:avLst/>
          </a:prstGeom>
          <a:noFill/>
        </p:spPr>
        <p:txBody>
          <a:bodyPr wrap="none" rtlCol="0">
            <a:spAutoFit/>
          </a:bodyPr>
          <a:lstStyle/>
          <a:p>
            <a:r>
              <a:rPr lang="en-US" altLang="zh-TW" sz="1000" b="1" dirty="0">
                <a:latin typeface="Times New Roman" panose="02020603050405020304" pitchFamily="18" charset="0"/>
                <a:cs typeface="Times New Roman" panose="02020603050405020304" pitchFamily="18" charset="0"/>
              </a:rPr>
              <a:t>Sign :</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s_round_0_in : </a:t>
            </a:r>
          </a:p>
          <a:p>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s_round_1_in :</a:t>
            </a:r>
          </a:p>
          <a:p>
            <a:r>
              <a:rPr lang="en-US" altLang="zh-TW" sz="800" dirty="0">
                <a:latin typeface="Times New Roman" panose="02020603050405020304" pitchFamily="18" charset="0"/>
                <a:cs typeface="Times New Roman" panose="02020603050405020304" pitchFamily="18" charset="0"/>
              </a:rPr>
              <a:t>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round_0:0],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[8-1:0]}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s_round_2_in :</a:t>
            </a:r>
          </a:p>
          <a:p>
            <a:r>
              <a:rPr lang="en-US" altLang="zh-TW" sz="800" dirty="0">
                <a:latin typeface="Times New Roman" panose="02020603050405020304" pitchFamily="18" charset="0"/>
                <a:cs typeface="Times New Roman" panose="02020603050405020304" pitchFamily="18" charset="0"/>
              </a:rPr>
              <a:t>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round_1:0],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[16-1:0]}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s_round_3_in : </a:t>
            </a:r>
          </a:p>
          <a:p>
            <a:r>
              <a:rPr lang="en-US" altLang="zh-TW" sz="800" dirty="0">
                <a:latin typeface="Times New Roman" panose="02020603050405020304" pitchFamily="18" charset="0"/>
                <a:cs typeface="Times New Roman" panose="02020603050405020304" pitchFamily="18" charset="0"/>
              </a:rPr>
              <a:t>{</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round_2:0],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[24-1:0]}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s_round_4_in : </a:t>
            </a:r>
          </a:p>
          <a:p>
            <a:r>
              <a:rPr lang="en-US" altLang="zh-TW" sz="800" dirty="0">
                <a:latin typeface="Times New Roman" panose="02020603050405020304" pitchFamily="18" charset="0"/>
                <a:cs typeface="Times New Roman" panose="02020603050405020304" pitchFamily="18" charset="0"/>
              </a:rPr>
              <a:t>{792'd0,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[255:0],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[32-1:0]}: </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st_round_0_in : </a:t>
            </a:r>
          </a:p>
          <a:p>
            <a:r>
              <a:rPr lang="en-US" altLang="zh-TW" sz="800" dirty="0">
                <a:latin typeface="Times New Roman" panose="02020603050405020304" pitchFamily="18" charset="0"/>
                <a:cs typeface="Times New Roman" panose="02020603050405020304" pitchFamily="18" charset="0"/>
              </a:rPr>
              <a:t>{{(32 - 8){1'b0}},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1088 - 8]}</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st_round_1_in : </a:t>
            </a:r>
          </a:p>
          <a:p>
            <a:r>
              <a:rPr lang="en-US" altLang="zh-TW" sz="800" dirty="0">
                <a:latin typeface="Times New Roman" panose="02020603050405020304" pitchFamily="18" charset="0"/>
                <a:cs typeface="Times New Roman" panose="02020603050405020304" pitchFamily="18" charset="0"/>
              </a:rPr>
              <a:t>{{(32 - 16){1'b0}},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1088 - 16]}</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st_round_2_in : </a:t>
            </a:r>
          </a:p>
          <a:p>
            <a:r>
              <a:rPr lang="en-US" altLang="zh-TW" sz="800" dirty="0">
                <a:latin typeface="Times New Roman" panose="02020603050405020304" pitchFamily="18" charset="0"/>
                <a:cs typeface="Times New Roman" panose="02020603050405020304" pitchFamily="18" charset="0"/>
              </a:rPr>
              <a:t>{{(32 - 24){1'b0}},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1088 - 24]}</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st_round_3_in : </a:t>
            </a:r>
          </a:p>
          <a:p>
            <a:r>
              <a:rPr lang="en-US" altLang="zh-TW" sz="800" dirty="0">
                <a:latin typeface="Times New Roman" panose="02020603050405020304" pitchFamily="18" charset="0"/>
                <a:cs typeface="Times New Roman" panose="02020603050405020304" pitchFamily="18" charset="0"/>
              </a:rPr>
              <a:t>{{(32 - 32){1'b0}},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1088 - 32]}</a:t>
            </a:r>
            <a:endParaRPr lang="zh-TW" altLang="en-US" sz="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0353166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5314009" cy="400110"/>
            <a:chOff x="568442" y="319364"/>
            <a:chExt cx="531400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216493"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83</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3047968941"/>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addr_y0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181729128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764674" cy="400110"/>
            <a:chOff x="568442" y="319364"/>
            <a:chExt cx="376467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66715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84</a:t>
            </a:fld>
            <a:endParaRPr lang="zh-CN" altLang="en-US" dirty="0"/>
          </a:p>
        </p:txBody>
      </p:sp>
      <p:pic>
        <p:nvPicPr>
          <p:cNvPr id="4" name="圖片 3">
            <a:extLst>
              <a:ext uri="{FF2B5EF4-FFF2-40B4-BE49-F238E27FC236}">
                <a16:creationId xmlns:a16="http://schemas.microsoft.com/office/drawing/2014/main" id="{217695E9-BBCD-46A1-A9D9-2F9ADACC993A}"/>
              </a:ext>
            </a:extLst>
          </p:cNvPr>
          <p:cNvPicPr>
            <a:picLocks noChangeAspect="1"/>
          </p:cNvPicPr>
          <p:nvPr/>
        </p:nvPicPr>
        <p:blipFill>
          <a:blip r:embed="rId3"/>
          <a:stretch>
            <a:fillRect/>
          </a:stretch>
        </p:blipFill>
        <p:spPr>
          <a:xfrm>
            <a:off x="336000" y="1620143"/>
            <a:ext cx="11520000" cy="3617714"/>
          </a:xfrm>
          <a:prstGeom prst="rect">
            <a:avLst/>
          </a:prstGeom>
        </p:spPr>
      </p:pic>
    </p:spTree>
    <p:extLst>
      <p:ext uri="{BB962C8B-B14F-4D97-AF65-F5344CB8AC3E}">
        <p14:creationId xmlns:p14="http://schemas.microsoft.com/office/powerpoint/2010/main" val="153514379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85</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random vector y for computing the commitment value w = A * 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A_mode</a:t>
            </a:r>
            <a:r>
              <a:rPr lang="en-US" altLang="zh-TW" dirty="0">
                <a:latin typeface="Times New Roman" panose="02020603050405020304" pitchFamily="18" charset="0"/>
                <a:cs typeface="Times New Roman" panose="02020603050405020304" pitchFamily="18" charset="0"/>
              </a:rPr>
              <a:t> (2)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y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58A20B5C-429C-4042-A709-F60FB643FC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259039"/>
            <a:ext cx="6480000" cy="3490659"/>
          </a:xfrm>
          <a:prstGeom prst="rect">
            <a:avLst/>
          </a:prstGeom>
        </p:spPr>
      </p:pic>
    </p:spTree>
    <p:extLst>
      <p:ext uri="{BB962C8B-B14F-4D97-AF65-F5344CB8AC3E}">
        <p14:creationId xmlns:p14="http://schemas.microsoft.com/office/powerpoint/2010/main" val="37536398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86</a:t>
            </a:fld>
            <a:endParaRPr lang="zh-CN" altLang="en-US" dirty="0"/>
          </a:p>
        </p:txBody>
      </p:sp>
      <p:pic>
        <p:nvPicPr>
          <p:cNvPr id="13" name="圖片 12">
            <a:extLst>
              <a:ext uri="{FF2B5EF4-FFF2-40B4-BE49-F238E27FC236}">
                <a16:creationId xmlns:a16="http://schemas.microsoft.com/office/drawing/2014/main" id="{7DEB79C6-689D-4A21-9ED8-951A70AD5733}"/>
              </a:ext>
            </a:extLst>
          </p:cNvPr>
          <p:cNvPicPr>
            <a:picLocks noChangeAspect="1"/>
          </p:cNvPicPr>
          <p:nvPr/>
        </p:nvPicPr>
        <p:blipFill>
          <a:blip r:embed="rId3"/>
          <a:stretch>
            <a:fillRect/>
          </a:stretch>
        </p:blipFill>
        <p:spPr>
          <a:xfrm>
            <a:off x="1389993" y="804594"/>
            <a:ext cx="9412013" cy="5572903"/>
          </a:xfrm>
          <a:prstGeom prst="rect">
            <a:avLst/>
          </a:prstGeom>
        </p:spPr>
      </p:pic>
    </p:spTree>
    <p:extLst>
      <p:ext uri="{BB962C8B-B14F-4D97-AF65-F5344CB8AC3E}">
        <p14:creationId xmlns:p14="http://schemas.microsoft.com/office/powerpoint/2010/main" val="182859466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87</a:t>
            </a:fld>
            <a:endParaRPr lang="zh-CN" altLang="en-US" dirty="0"/>
          </a:p>
        </p:txBody>
      </p:sp>
      <p:pic>
        <p:nvPicPr>
          <p:cNvPr id="3" name="圖片 2">
            <a:extLst>
              <a:ext uri="{FF2B5EF4-FFF2-40B4-BE49-F238E27FC236}">
                <a16:creationId xmlns:a16="http://schemas.microsoft.com/office/drawing/2014/main" id="{99355A9C-AC02-4E98-8607-BC117475CF2D}"/>
              </a:ext>
            </a:extLst>
          </p:cNvPr>
          <p:cNvPicPr>
            <a:picLocks noChangeAspect="1"/>
          </p:cNvPicPr>
          <p:nvPr/>
        </p:nvPicPr>
        <p:blipFill>
          <a:blip r:embed="rId3"/>
          <a:stretch>
            <a:fillRect/>
          </a:stretch>
        </p:blipFill>
        <p:spPr>
          <a:xfrm>
            <a:off x="720898" y="971347"/>
            <a:ext cx="3254202" cy="5154656"/>
          </a:xfrm>
          <a:prstGeom prst="rect">
            <a:avLst/>
          </a:prstGeom>
        </p:spPr>
      </p:pic>
      <p:pic>
        <p:nvPicPr>
          <p:cNvPr id="4" name="圖片 3">
            <a:extLst>
              <a:ext uri="{FF2B5EF4-FFF2-40B4-BE49-F238E27FC236}">
                <a16:creationId xmlns:a16="http://schemas.microsoft.com/office/drawing/2014/main" id="{E28812A8-2274-4E38-901D-99764E7FEE2E}"/>
              </a:ext>
            </a:extLst>
          </p:cNvPr>
          <p:cNvPicPr>
            <a:picLocks noChangeAspect="1"/>
          </p:cNvPicPr>
          <p:nvPr/>
        </p:nvPicPr>
        <p:blipFill>
          <a:blip r:embed="rId4"/>
          <a:stretch>
            <a:fillRect/>
          </a:stretch>
        </p:blipFill>
        <p:spPr>
          <a:xfrm>
            <a:off x="4762049" y="971347"/>
            <a:ext cx="6716519" cy="5114050"/>
          </a:xfrm>
          <a:prstGeom prst="rect">
            <a:avLst/>
          </a:prstGeom>
        </p:spPr>
      </p:pic>
    </p:spTree>
    <p:extLst>
      <p:ext uri="{BB962C8B-B14F-4D97-AF65-F5344CB8AC3E}">
        <p14:creationId xmlns:p14="http://schemas.microsoft.com/office/powerpoint/2010/main" val="94666809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88</a:t>
            </a:fld>
            <a:endParaRPr lang="zh-CN" altLang="en-US" dirty="0"/>
          </a:p>
        </p:txBody>
      </p:sp>
      <p:pic>
        <p:nvPicPr>
          <p:cNvPr id="10" name="圖片 9">
            <a:extLst>
              <a:ext uri="{FF2B5EF4-FFF2-40B4-BE49-F238E27FC236}">
                <a16:creationId xmlns:a16="http://schemas.microsoft.com/office/drawing/2014/main" id="{26AAE8D0-35B0-474A-B8E9-87794EFB01D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0898" y="1194100"/>
            <a:ext cx="7402376" cy="4917140"/>
          </a:xfrm>
          <a:prstGeom prst="rect">
            <a:avLst/>
          </a:prstGeom>
        </p:spPr>
      </p:pic>
      <p:pic>
        <p:nvPicPr>
          <p:cNvPr id="11" name="圖片 10">
            <a:extLst>
              <a:ext uri="{FF2B5EF4-FFF2-40B4-BE49-F238E27FC236}">
                <a16:creationId xmlns:a16="http://schemas.microsoft.com/office/drawing/2014/main" id="{0E1C5EF4-B115-4050-BBCA-DEB8D50F5E38}"/>
              </a:ext>
            </a:extLst>
          </p:cNvPr>
          <p:cNvPicPr>
            <a:picLocks noChangeAspect="1"/>
          </p:cNvPicPr>
          <p:nvPr/>
        </p:nvPicPr>
        <p:blipFill>
          <a:blip r:embed="rId4"/>
          <a:stretch>
            <a:fillRect/>
          </a:stretch>
        </p:blipFill>
        <p:spPr>
          <a:xfrm>
            <a:off x="8705688" y="1015718"/>
            <a:ext cx="2932328" cy="5095522"/>
          </a:xfrm>
          <a:prstGeom prst="rect">
            <a:avLst/>
          </a:prstGeom>
        </p:spPr>
      </p:pic>
      <p:sp>
        <p:nvSpPr>
          <p:cNvPr id="16" name="矩形 15">
            <a:extLst>
              <a:ext uri="{FF2B5EF4-FFF2-40B4-BE49-F238E27FC236}">
                <a16:creationId xmlns:a16="http://schemas.microsoft.com/office/drawing/2014/main" id="{B37C743C-F6E5-4CB8-8550-F3378C874F24}"/>
              </a:ext>
            </a:extLst>
          </p:cNvPr>
          <p:cNvSpPr/>
          <p:nvPr/>
        </p:nvSpPr>
        <p:spPr>
          <a:xfrm>
            <a:off x="8705688" y="5478780"/>
            <a:ext cx="2932328" cy="2508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CDE936C3-368B-4495-A969-97F138B915B1}"/>
              </a:ext>
            </a:extLst>
          </p:cNvPr>
          <p:cNvSpPr/>
          <p:nvPr/>
        </p:nvSpPr>
        <p:spPr>
          <a:xfrm>
            <a:off x="8705688" y="3401845"/>
            <a:ext cx="2932328" cy="2508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92350569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637268" cy="400110"/>
            <a:chOff x="568442" y="319364"/>
            <a:chExt cx="363726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539752"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89</a:t>
            </a:fld>
            <a:endParaRPr lang="zh-CN" altLang="en-US" dirty="0"/>
          </a:p>
        </p:txBody>
      </p:sp>
      <p:pic>
        <p:nvPicPr>
          <p:cNvPr id="8" name="圖片 7">
            <a:extLst>
              <a:ext uri="{FF2B5EF4-FFF2-40B4-BE49-F238E27FC236}">
                <a16:creationId xmlns:a16="http://schemas.microsoft.com/office/drawing/2014/main" id="{530A0BCC-E594-4D14-AF55-292FBFD7EE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16000" y="1073116"/>
            <a:ext cx="9360000" cy="5281101"/>
          </a:xfrm>
          <a:prstGeom prst="rect">
            <a:avLst/>
          </a:prstGeom>
        </p:spPr>
      </p:pic>
    </p:spTree>
    <p:extLst>
      <p:ext uri="{BB962C8B-B14F-4D97-AF65-F5344CB8AC3E}">
        <p14:creationId xmlns:p14="http://schemas.microsoft.com/office/powerpoint/2010/main" val="41574835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5314009" cy="400110"/>
            <a:chOff x="568442" y="319364"/>
            <a:chExt cx="531400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21649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90</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184929869"/>
              </p:ext>
            </p:extLst>
          </p:nvPr>
        </p:nvGraphicFramePr>
        <p:xfrm>
          <a:off x="1602712" y="793479"/>
          <a:ext cx="8986576" cy="5271042"/>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ci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addr_ci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addr_cj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en_ci</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we_cj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en_ci</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we_cj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415201915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764674" cy="400110"/>
            <a:chOff x="568442" y="319364"/>
            <a:chExt cx="376467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667158"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91</a:t>
            </a:fld>
            <a:endParaRPr lang="zh-CN" altLang="en-US" dirty="0"/>
          </a:p>
        </p:txBody>
      </p:sp>
      <p:pic>
        <p:nvPicPr>
          <p:cNvPr id="3" name="圖片 2">
            <a:extLst>
              <a:ext uri="{FF2B5EF4-FFF2-40B4-BE49-F238E27FC236}">
                <a16:creationId xmlns:a16="http://schemas.microsoft.com/office/drawing/2014/main" id="{7E20EB6A-A8FC-4792-B4CC-13EBB46C25D1}"/>
              </a:ext>
            </a:extLst>
          </p:cNvPr>
          <p:cNvPicPr>
            <a:picLocks noChangeAspect="1"/>
          </p:cNvPicPr>
          <p:nvPr/>
        </p:nvPicPr>
        <p:blipFill>
          <a:blip r:embed="rId3"/>
          <a:stretch>
            <a:fillRect/>
          </a:stretch>
        </p:blipFill>
        <p:spPr>
          <a:xfrm>
            <a:off x="720898" y="1141820"/>
            <a:ext cx="10800000" cy="4574359"/>
          </a:xfrm>
          <a:prstGeom prst="rect">
            <a:avLst/>
          </a:prstGeom>
        </p:spPr>
      </p:pic>
    </p:spTree>
    <p:extLst>
      <p:ext uri="{BB962C8B-B14F-4D97-AF65-F5344CB8AC3E}">
        <p14:creationId xmlns:p14="http://schemas.microsoft.com/office/powerpoint/2010/main" val="374715694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92</a:t>
            </a:fld>
            <a:endParaRPr lang="zh-CN" altLang="en-US" dirty="0"/>
          </a:p>
        </p:txBody>
      </p:sp>
    </p:spTree>
    <p:extLst>
      <p:ext uri="{BB962C8B-B14F-4D97-AF65-F5344CB8AC3E}">
        <p14:creationId xmlns:p14="http://schemas.microsoft.com/office/powerpoint/2010/main" val="372468157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3733031684"/>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93</a:t>
            </a:fld>
            <a:endParaRPr lang="zh-CN" altLang="en-US" dirty="0"/>
          </a:p>
        </p:txBody>
      </p:sp>
    </p:spTree>
    <p:extLst>
      <p:ext uri="{BB962C8B-B14F-4D97-AF65-F5344CB8AC3E}">
        <p14:creationId xmlns:p14="http://schemas.microsoft.com/office/powerpoint/2010/main" val="411008233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08</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94</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9900841" cy="5632311"/>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(NTT),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 </a:t>
            </a:r>
            <a:r>
              <a:rPr lang="en-US" altLang="zh-TW" dirty="0">
                <a:solidFill>
                  <a:srgbClr val="FF0000"/>
                </a:solidFill>
                <a:latin typeface="Times New Roman" panose="02020603050405020304" pitchFamily="18" charset="0"/>
                <a:cs typeface="Times New Roman" panose="02020603050405020304" pitchFamily="18" charset="0"/>
              </a:rPr>
              <a:t>time.</a:t>
            </a: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K. Denisse Ortega L.,</a:t>
            </a:r>
            <a:r>
              <a:rPr lang="en-US" altLang="zh-TW" dirty="0">
                <a:solidFill>
                  <a:srgbClr val="FF0000"/>
                </a:solidFill>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and Luis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a:t>
            </a:r>
            <a:r>
              <a:rPr lang="nn-NO" altLang="zh-TW" dirty="0">
                <a:latin typeface="Times New Roman" panose="02020603050405020304" pitchFamily="18" charset="0"/>
                <a:cs typeface="Times New Roman" panose="02020603050405020304" pitchFamily="18" charset="0"/>
              </a:rPr>
              <a:t>, New York, NY, USA, Dec. 2021, </a:t>
            </a:r>
            <a:r>
              <a:rPr lang="en-US" altLang="zh-TW" dirty="0">
                <a:latin typeface="Times New Roman" panose="02020603050405020304" pitchFamily="18" charset="0"/>
                <a:cs typeface="Times New Roman" panose="02020603050405020304" pitchFamily="18" charset="0"/>
              </a:rPr>
              <a:t>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a:t>
            </a:r>
            <a:r>
              <a:rPr lang="en-US" altLang="zh-TW" dirty="0">
                <a:latin typeface="Times New Roman" panose="02020603050405020304" pitchFamily="18" charset="0"/>
                <a:cs typeface="Times New Roman" panose="02020603050405020304" pitchFamily="18" charset="0"/>
              </a:rPr>
              <a:t>vol.</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12, pp. 34918–34930, Feb.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8B8F1EED-5126-CD18-404A-67A239553059}"/>
              </a:ext>
            </a:extLst>
          </p:cNvPr>
          <p:cNvSpPr>
            <a:spLocks noGrp="1"/>
          </p:cNvSpPr>
          <p:nvPr>
            <p:ph type="sldNum" sz="quarter" idx="12"/>
          </p:nvPr>
        </p:nvSpPr>
        <p:spPr/>
        <p:txBody>
          <a:bodyPr/>
          <a:lstStyle/>
          <a:p>
            <a:fld id="{565CE74E-AB26-4998-AD42-012C4C1AD076}" type="slidenum">
              <a:rPr lang="zh-CN" altLang="en-US" smtClean="0"/>
              <a:t>95</a:t>
            </a:fld>
            <a:endParaRPr lang="zh-CN" altLang="en-US" dirty="0"/>
          </a:p>
        </p:txBody>
      </p:sp>
    </p:spTree>
    <p:extLst>
      <p:ext uri="{BB962C8B-B14F-4D97-AF65-F5344CB8AC3E}">
        <p14:creationId xmlns:p14="http://schemas.microsoft.com/office/powerpoint/2010/main" val="355843953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96</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97</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98</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23084</TotalTime>
  <Words>11997</Words>
  <Application>Microsoft Office PowerPoint</Application>
  <PresentationFormat>寬螢幕</PresentationFormat>
  <Paragraphs>5385</Paragraphs>
  <Slides>98</Slides>
  <Notes>98</Notes>
  <HiddenSlides>3</HiddenSlides>
  <MMClips>0</MMClips>
  <ScaleCrop>false</ScaleCrop>
  <HeadingPairs>
    <vt:vector size="8" baseType="variant">
      <vt:variant>
        <vt:lpstr>使用字型</vt:lpstr>
      </vt:variant>
      <vt:variant>
        <vt:i4>14</vt:i4>
      </vt:variant>
      <vt:variant>
        <vt:lpstr>佈景主題</vt:lpstr>
      </vt:variant>
      <vt:variant>
        <vt:i4>1</vt:i4>
      </vt:variant>
      <vt:variant>
        <vt:lpstr>內嵌 OLE 伺服程式</vt:lpstr>
      </vt:variant>
      <vt:variant>
        <vt:i4>1</vt:i4>
      </vt:variant>
      <vt:variant>
        <vt:lpstr>投影片標題</vt:lpstr>
      </vt:variant>
      <vt:variant>
        <vt:i4>98</vt:i4>
      </vt:variant>
    </vt:vector>
  </HeadingPairs>
  <TitlesOfParts>
    <vt:vector size="114" baseType="lpstr">
      <vt:lpstr>-apple-system</vt:lpstr>
      <vt:lpstr>Microsoft YaHei</vt:lpstr>
      <vt:lpstr>Microsoft YaHei</vt:lpstr>
      <vt:lpstr>Roboto</vt:lpstr>
      <vt:lpstr>宋体</vt:lpstr>
      <vt:lpstr>汉仪丫丫体简</vt:lpstr>
      <vt:lpstr>微軟正黑體</vt:lpstr>
      <vt:lpstr>新細明體</vt:lpstr>
      <vt:lpstr>Arial</vt:lpstr>
      <vt:lpstr>Calibri</vt:lpstr>
      <vt:lpstr>Cambria Math</vt:lpstr>
      <vt:lpstr>Segoe UI</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USER</cp:lastModifiedBy>
  <cp:revision>273</cp:revision>
  <dcterms:created xsi:type="dcterms:W3CDTF">2015-05-05T08:02:14Z</dcterms:created>
  <dcterms:modified xsi:type="dcterms:W3CDTF">2025-01-22T18:11:53Z</dcterms:modified>
</cp:coreProperties>
</file>

<file path=docProps/thumbnail.jpeg>
</file>